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A0A339-C38A-2EC3-51DC-E32A288DE453}" v="533" dt="2024-03-28T11:49:34.5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F4E480B-94D6-46F9-A2B6-B98D311FDC19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DC8E2D9-6729-4614-8667-C1016D3182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EEBB1-1A1F-4A2C-B805-719CF98F6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11090273" cy="3798000"/>
          </a:xfrm>
        </p:spPr>
        <p:txBody>
          <a:bodyPr anchor="b"/>
          <a:lstStyle>
            <a:lvl1pPr algn="l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CC87B-ED2D-4303-BD40-E7AF14C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508500"/>
            <a:ext cx="7345362" cy="1800224"/>
          </a:xfrm>
        </p:spPr>
        <p:txBody>
          <a:bodyPr/>
          <a:lstStyle>
            <a:lvl1pPr marL="0" indent="0" algn="l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80B4-5679-491C-963F-EC47B04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5D6D-3F98-4BE8-A069-B9640990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CD51D-8E06-4959-88C9-64741507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461672-F18A-4768-9850-0531FD3720BA}"/>
              </a:ext>
            </a:extLst>
          </p:cNvPr>
          <p:cNvGrpSpPr/>
          <p:nvPr/>
        </p:nvGrpSpPr>
        <p:grpSpPr>
          <a:xfrm rot="10800000">
            <a:off x="5921828" y="2876440"/>
            <a:ext cx="6270171" cy="3981559"/>
            <a:chOff x="0" y="0"/>
            <a:chExt cx="10800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A73898-D78C-45F9-AFC1-2AB16F6725C2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C423E3-700B-43D6-A2CB-F3C871632C20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F05B2A-1EC7-4131-B899-C7ECB9A502E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0" y="-1"/>
            <a:ext cx="9361714" cy="4680857"/>
            <a:chOff x="0" y="0"/>
            <a:chExt cx="2880000" cy="144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711D4C-4FFE-4151-B53D-60890F0F5827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9D6393-413D-4151-BC2C-43161BE4A799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96370B9-6459-4B05-9A8B-A9E7FA8966CD}"/>
              </a:ext>
            </a:extLst>
          </p:cNvPr>
          <p:cNvSpPr>
            <a:spLocks noChangeAspect="1"/>
          </p:cNvSpPr>
          <p:nvPr/>
        </p:nvSpPr>
        <p:spPr>
          <a:xfrm rot="10800000">
            <a:off x="8430794" y="3096793"/>
            <a:ext cx="3761205" cy="37612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3AC0C6-74C3-4E55-AA42-A9F1A4B1B210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2C27A4-86D3-4C83-8022-E37A8672A9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1FF59-E1BE-4475-953B-5BF6FBC1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090273" cy="18002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1F045-44C5-4165-A640-4E4D33A59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0000" y="2528887"/>
            <a:ext cx="11090276" cy="3779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7047A-D05B-44E9-A240-BDB881C4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CB2E8-A68D-478D-A728-C9612848C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E4F1D-3280-4DB5-B2E0-DA7F1071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3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C627D45-FE54-49FF-A37F-6206993AEFD8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8" name="Rectangle 7">
              <a:extLst>
                <a:ext uri="{FF2B5EF4-FFF2-40B4-BE49-F238E27FC236}">
                  <a16:creationId xmlns:a16="http://schemas.microsoft.com/office/drawing/2014/main" id="{879CEFA6-CCA5-4FEF-B53D-E74B1E67E9C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CFCD768-2100-4B20-87EF-9F92EFBD8F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0D1B599-DFF1-4E00-9EAE-EE32BD7B4860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0FCF7F6-290B-4DE7-BA60-863CBF95C2AF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9358AB-E1C9-402B-9F3F-28B4F50DAC6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8C24EC-8C5D-4A7E-9D57-C752E0DC9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C0B30A-4855-4424-B3A8-AC110CA8356F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C119EB9-1A9A-45A4-AE16-9968A70C5C35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A5B7B85-4DC3-4343-B734-4852DD5DF033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F3733E-DBA5-4A25-9315-B7A1A5E7A1FF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AB30D07-BE85-45CD-8055-8C57B00E29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7FFCCA-9DBF-4E0A-BDC6-F7B8F39BD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2238" y="539999"/>
            <a:ext cx="2628900" cy="57687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F1B23-21CD-4A3B-938B-5502019A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863" y="539999"/>
            <a:ext cx="8245475" cy="57687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9C884-5A98-4C01-BB89-098AC6966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54D22-9CD7-4FC6-9444-21948246C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ECC14-D66C-401A-A0C9-DFCA5533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915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7416F32-9D98-4340-82E8-E90CE00AD2AC}"/>
              </a:ext>
            </a:extLst>
          </p:cNvPr>
          <p:cNvGrpSpPr/>
          <p:nvPr/>
        </p:nvGrpSpPr>
        <p:grpSpPr>
          <a:xfrm flipV="1">
            <a:off x="0" y="-1"/>
            <a:ext cx="12191999" cy="6861601"/>
            <a:chOff x="0" y="-1"/>
            <a:chExt cx="12191999" cy="68616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375AB4-82BB-418F-A50F-6180F6872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FDD54B2-4A3F-4BFE-8FF0-82CA73F4A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280" y="2148106"/>
              <a:ext cx="4320000" cy="4320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0876F96-77AB-4E72-B1D2-FA45F4E3C0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6347046" cy="6347046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08A2E9-6518-449E-940B-8518A1D850BB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0" y="-1"/>
              <a:ext cx="10800000" cy="6858000"/>
              <a:chOff x="2328000" y="0"/>
              <a:chExt cx="2880000" cy="144000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0A86BE0-76B3-4EA0-BA2D-05266013A814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BA13564-810C-4398-AA63-67B020811FCB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555E1EF-6216-47FA-BBCA-7C0C8C2DAB8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6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8D85657-6A77-4466-887F-EE948B9CD2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35498-B0C3-40BD-9407-6D0C0587E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2F85E-0893-4D8C-816A-5193CC6DC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>
              <a:defRPr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6A9C-9655-49F5-85B3-A8A37F4F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896C-71D7-487F-A1B9-CBBE6DF4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228E8-7B8A-4153-BEB2-BD5A69F2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9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E54407D-DBA4-414C-ACA5-30D7B87C652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D518BC-8E44-4DAA-A8B9-2CFBD91DCDCD}"/>
                </a:ext>
              </a:extLst>
            </p:cNvPr>
            <p:cNvSpPr/>
            <p:nvPr/>
          </p:nvSpPr>
          <p:spPr>
            <a:xfrm rot="10800000" flipH="1">
              <a:off x="0" y="2019649"/>
              <a:ext cx="4838350" cy="483835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67C3660-39CD-431D-8E64-37508FFEAC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03875" y="0"/>
              <a:ext cx="6521820" cy="3260910"/>
              <a:chOff x="0" y="0"/>
              <a:chExt cx="2880000" cy="144000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CCE569-E461-438A-A235-B96A542AF82F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3F9DF1F-1F74-476C-AD41-22AC3F8A65A0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E49ED5-9713-43D1-AE9E-3F9FE557407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21A2854-1482-4441-85EA-D7B9F3EF5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887" y="2538000"/>
              <a:ext cx="4320000" cy="4320000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ED36A6D-894D-44DA-851C-345A414F3F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6F1DF-CD42-4695-A7D0-2F5B1930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7345362" cy="5768725"/>
          </a:xfrm>
        </p:spPr>
        <p:txBody>
          <a:bodyPr anchor="t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49160-0F86-4FCA-8718-6980E99C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75612" y="540000"/>
            <a:ext cx="3565523" cy="5768725"/>
          </a:xfrm>
        </p:spPr>
        <p:txBody>
          <a:bodyPr anchor="t"/>
          <a:lstStyle>
            <a:lvl1pPr marL="0" indent="0">
              <a:buNone/>
              <a:defRPr sz="1800" cap="all" spc="3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C6CBB-DABA-4F2E-8574-46747E1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6BC-9ECC-439C-BF2E-F0B7EF19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42552-C4C9-44EE-B7CB-5A652393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7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774299-531D-4CAC-881D-7EB68BC99FCC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A17676CF-DDCC-48C1-AC68-CDA0B9E47FD8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052D363-F6F5-455B-A2F2-A12B30CEE5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0C396B8-00CA-4AE9-A0A5-B4E2B2A2AC07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660166-3107-4058-A259-59B0527306BD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2BE934E-3063-4D0F-AFDE-68D58D336CB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9660FA-744A-4CB3-9BED-C59793E3BF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E313EEC-733B-4019-8A0B-3FA768B8DB7A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21FE91F-780C-4ABD-ADE8-0EFDB7196A10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9EA389-EE78-4475-A390-5EDED23C2D6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492A94-8867-4C62-9D40-4023C41E0AF8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3DAD7C5-BA12-4557-8BC4-72C69B0D59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412EC-56C0-4009-B2E3-D63F9EECB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5" cy="12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0C84F-F3B7-4BF4-A328-BCF5ADD329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19CD5-DBB4-4749-980D-B5B40ECB6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FC378-6572-43DF-8344-59DE8122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67A14-246A-4DDF-865C-68F6E169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74B6D-E110-478C-94B9-2F8199E58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18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130F7E5-A40E-4C9C-8E4F-3935B9182C4A}"/>
              </a:ext>
            </a:extLst>
          </p:cNvPr>
          <p:cNvGrpSpPr/>
          <p:nvPr/>
        </p:nvGrpSpPr>
        <p:grpSpPr>
          <a:xfrm>
            <a:off x="0" y="-2"/>
            <a:ext cx="12191999" cy="6858001"/>
            <a:chOff x="0" y="-2"/>
            <a:chExt cx="12191999" cy="68580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7B504-02A7-4203-87D0-07D333D71917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1158F3-E1C3-400D-8505-628DB94365CE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AEADDCE-3295-4F24-8700-C93B5457C2B7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F95C76A-5429-458C-BC9D-E1053EF7B84F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D0E8A42-259A-43FA-B284-B459D736409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900B4F1-619C-4C0E-B749-1843F22C946A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E6F70BB-DCCC-4CF0-B5BB-95A965A99947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3E6C50C-C1DA-44E1-B254-3B7228879DCD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FC6EEED-A40A-4D1C-BE6B-11DD62770607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7FF3FB-FDFC-4659-A7D6-ABED74010E82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548ED5-6668-4672-88DC-40E92508ACA2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75AE1B2-E73F-4E6E-AAFB-FB1C02684D3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750F2D6-C0E1-4AFE-AB87-083292737609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ECC0D66-F2BE-4BF4-87F6-CE618B5C89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BCA11-08C2-4C9A-B0A3-31C9051C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3" cy="121039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2CEB0-C969-40EA-A5E2-8D875E28A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29783"/>
            <a:ext cx="5448052" cy="792161"/>
          </a:xfrm>
        </p:spPr>
        <p:txBody>
          <a:bodyPr anchor="b"/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F41A6-112E-4305-A0BA-6E119A77A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0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C672C5-31B9-443B-8DEE-552364689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3949" y="1929782"/>
            <a:ext cx="5437187" cy="792000"/>
          </a:xfrm>
        </p:spPr>
        <p:txBody>
          <a:bodyPr anchor="b"/>
          <a:lstStyle>
            <a:lvl1pPr marL="0" indent="0">
              <a:buNone/>
              <a:defRPr sz="1600" b="0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18B9D-8B21-4249-A3AD-8FBE48F0F5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395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B60881-13B2-4064-84FB-6D071F36C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9FCE5D-D5EF-485D-97FA-2614FF96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F204FC-4F66-417C-8E4B-74772ED0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7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521FD20-B9D4-4FD1-9AAD-F4157555AD62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477A35-8424-45D6-A66E-8ACFA6C405B5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BFBA1CE-E9AC-40C0-A7F9-E5671F5FEF9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C2729A-59F8-46A4-9AAA-7665E5966E2D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EBBB96-590D-4704-87AD-A00AE2424DE8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89BAB7D-5298-40B9-910B-136D0C6A9934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323EA00-E168-4864-883B-358A7CDF9153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4F2DFA-2F27-43FB-B08C-0787FA44B0D1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750354-CD8D-4A3B-A7AC-04622BCB049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ED3C6-DA43-4D1C-9056-407A4FB1C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6"/>
            <a:ext cx="11090275" cy="5759450"/>
          </a:xfrm>
        </p:spPr>
        <p:txBody>
          <a:bodyPr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CEB41-E921-45ED-951A-861E31E0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B422D-769C-4E63-8763-ABBB8850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8FB6F-2D68-40C0-B628-142011F3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4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ED88E92-14F3-4B58-9E48-1D79E139A89E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1E027-8E53-4FEB-8605-2124D85731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D871A2-AE80-4408-AA95-DC60D132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122A1-7B97-4979-B319-1CE0A4A4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09A76-7DCD-477A-A6BA-EEA63FF9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23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5C0F5C-A529-490C-8941-78F10C6A00D3}"/>
              </a:ext>
            </a:extLst>
          </p:cNvPr>
          <p:cNvGrpSpPr/>
          <p:nvPr/>
        </p:nvGrpSpPr>
        <p:grpSpPr>
          <a:xfrm flipH="1">
            <a:off x="0" y="0"/>
            <a:ext cx="12191999" cy="6858001"/>
            <a:chOff x="0" y="-2"/>
            <a:chExt cx="12191999" cy="68580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A8D739-B942-4545-9459-A6CAF0444D1F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BB38CCA-110B-4404-9363-BFFA76C096D2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223FE99-C58F-4A56-8F8E-2942FF74E4BD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BBD4511-8AB6-4BD3-8410-7FB3EC8D42B2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A8CA067-2248-4BD3-B56E-2C014AEB227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C017B9B-2727-4255-8F80-9D4C2A5AE297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3C5F16-BC47-4707-B6B7-DC5262ACDC51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E88FE13-0734-4BB3-B4D1-7C53A194DA84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C9B7EF7-1EDF-4AC7-8E40-C2801783AC85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5CA0A0-9A3F-498E-983D-B3285EF5AD9A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171814-E4F0-44B5-BC3F-588512210991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666ACD-EB1C-4732-971B-C3B26061DB8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4E213B-7F96-44C1-90B3-B72E9387BF73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FE392AA-35E5-40E5-9309-284A0C5410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A8188C-9713-46E1-AA5C-C84FE51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192CC-893A-4A84-A7E9-F389D83F0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0" y="540000"/>
            <a:ext cx="6408736" cy="5759450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C7765-7D44-43DD-A1DF-419D3E1C6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000" y="3536950"/>
            <a:ext cx="4511426" cy="2771775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36875-AFB0-4905-8C9E-A72B4F59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37ABF-7E70-4E45-A67B-C503BF18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016CA-2983-47BF-BA09-2130A40C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59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7E00A2-2906-4C97-9D1F-C789D3ADD373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CE8EF9-87D6-47FD-B7D3-2D48D8E48AC3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84998E-9D37-4D0D-889A-C67531E5295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575B0B-C502-438E-967C-64D268031426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C29931-00EB-4F74-BE4C-172A4C282A26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9B4C87-FDD3-406D-BE06-3ABF69905E03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D817A89-A0E1-4190-90AE-0571E6CE8FC6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D20388-C666-4992-920D-5F034214950C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AB0CC3-A07E-43B8-9B34-0A67C1806D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800A6-9706-4B81-B957-C950A5F7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7652B-AA0D-4574-AF1D-7F7442D84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2400" y="549275"/>
            <a:ext cx="6408736" cy="5759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19547-D24B-4BD1-8C26-318450B17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999" y="3536950"/>
            <a:ext cx="4511425" cy="2771774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22E6-7E01-4547-8555-B2C19754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F6BEC-98F3-43FE-BA9B-B046D8917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FAF54-57F0-46F9-A1BA-B554E140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73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49C77-AA3A-4DA0-9E20-32FCD2B8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80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DC81A-9B5E-4A92-AA7B-3D750F95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2528887"/>
            <a:ext cx="11101136" cy="37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B8083-48FB-4D6A-B77A-262FE3E23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0000" y="6314400"/>
            <a:ext cx="7350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DA5BD-F7C8-4883-81D1-EF1F6F00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75613" y="6314400"/>
            <a:ext cx="2623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none" spc="100" baseline="0">
                <a:solidFill>
                  <a:schemeClr val="tx1"/>
                </a:solidFill>
              </a:defRPr>
            </a:lvl1pPr>
          </a:lstStyle>
          <a:p>
            <a:pPr algn="r"/>
            <a:fld id="{7CF0BCE0-945C-4FDF-95A1-2149B1FF5B83}" type="datetimeFigureOut">
              <a:rPr lang="en-US" smtClean="0"/>
              <a:pPr algn="r"/>
              <a:t>4/1/2024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8FEDB-2614-400B-9C19-0F4D448D9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529666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C51935E-4A08-4AE4-8E13-F40CD3C4F1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7AF231-444C-44D0-B791-BAFE395E36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1" y="3600"/>
            <a:ext cx="7266875" cy="6854400"/>
            <a:chOff x="4925125" y="3600"/>
            <a:chExt cx="7266875" cy="68544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152793A-5125-41FA-AEF6-96C5463D0A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3C1632F-098D-4A05-B248-04B7ABFE00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A85C0F5-DDEB-454E-A0E4-B6F0FB4CAB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153200" y="540000"/>
            <a:ext cx="4500561" cy="4259814"/>
          </a:xfrm>
        </p:spPr>
        <p:txBody>
          <a:bodyPr>
            <a:normAutofit/>
          </a:bodyPr>
          <a:lstStyle/>
          <a:p>
            <a:r>
              <a:rPr lang="hu-HU" dirty="0" err="1"/>
              <a:t>Water</a:t>
            </a:r>
            <a:r>
              <a:rPr lang="hu-HU" dirty="0"/>
              <a:t> </a:t>
            </a:r>
            <a:r>
              <a:rPr lang="hu-HU" dirty="0" err="1"/>
              <a:t>pollution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153200" y="4988476"/>
            <a:ext cx="4500561" cy="1320249"/>
          </a:xfrm>
        </p:spPr>
        <p:txBody>
          <a:bodyPr>
            <a:norm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674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16DA2A-EF8F-ACA4-339F-E0A6B2A59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044" y="2315730"/>
            <a:ext cx="10282094" cy="3992996"/>
          </a:xfrm>
        </p:spPr>
        <p:txBody>
          <a:bodyPr/>
          <a:lstStyle/>
          <a:p>
            <a:r>
              <a:rPr lang="hu-HU" dirty="0" err="1"/>
              <a:t>Thank</a:t>
            </a:r>
            <a:r>
              <a:rPr lang="hu-HU" dirty="0"/>
              <a:t>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attention</a:t>
            </a:r>
            <a:r>
              <a:rPr lang="hu-HU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9041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C8C0F4-5C44-4C3F-B321-5CB3E2BABC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7A62DB-71D7-497D-BE1C-933ECB515A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DAC2767-A7E3-4697-90F6-443A583140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B23E396-A746-411A-8709-32ABC4DDEA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135C986-CB82-4211-A910-D232B9BCA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837F2C8F-CC11-4A18-AA7E-AE8C022CDC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000" y="1"/>
            <a:ext cx="6858000" cy="6857999"/>
          </a:xfrm>
          <a:custGeom>
            <a:avLst/>
            <a:gdLst>
              <a:gd name="connsiteX0" fmla="*/ 3428961 w 6858000"/>
              <a:gd name="connsiteY0" fmla="*/ 0 h 6857999"/>
              <a:gd name="connsiteX1" fmla="*/ 3429042 w 6858000"/>
              <a:gd name="connsiteY1" fmla="*/ 0 h 6857999"/>
              <a:gd name="connsiteX2" fmla="*/ 3605457 w 6858000"/>
              <a:gd name="connsiteY2" fmla="*/ 4461 h 6857999"/>
              <a:gd name="connsiteX3" fmla="*/ 6858000 w 6858000"/>
              <a:gd name="connsiteY3" fmla="*/ 3429000 h 6857999"/>
              <a:gd name="connsiteX4" fmla="*/ 3429001 w 6858000"/>
              <a:gd name="connsiteY4" fmla="*/ 6857999 h 6857999"/>
              <a:gd name="connsiteX5" fmla="*/ 0 w 6858000"/>
              <a:gd name="connsiteY5" fmla="*/ 3429000 h 6857999"/>
              <a:gd name="connsiteX6" fmla="*/ 3252545 w 6858000"/>
              <a:gd name="connsiteY6" fmla="*/ 44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6857999">
                <a:moveTo>
                  <a:pt x="3428961" y="0"/>
                </a:moveTo>
                <a:lnTo>
                  <a:pt x="3429042" y="0"/>
                </a:lnTo>
                <a:lnTo>
                  <a:pt x="3605457" y="4461"/>
                </a:lnTo>
                <a:cubicBezTo>
                  <a:pt x="5417236" y="96300"/>
                  <a:pt x="6858000" y="1594396"/>
                  <a:pt x="6858000" y="3429000"/>
                </a:cubicBezTo>
                <a:cubicBezTo>
                  <a:pt x="6858000" y="5322784"/>
                  <a:pt x="5322784" y="6857999"/>
                  <a:pt x="3429001" y="6857999"/>
                </a:cubicBezTo>
                <a:cubicBezTo>
                  <a:pt x="1535216" y="6857999"/>
                  <a:pt x="0" y="5322784"/>
                  <a:pt x="0" y="3429000"/>
                </a:cubicBezTo>
                <a:cubicBezTo>
                  <a:pt x="0" y="1594396"/>
                  <a:pt x="1440765" y="96300"/>
                  <a:pt x="3252545" y="4461"/>
                </a:cubicBezTo>
                <a:close/>
              </a:path>
            </a:pathLst>
          </a:custGeom>
          <a:effectLst>
            <a:softEdge rad="1016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1542C5E-C58E-C72C-CFC5-2D14124E2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4500561" cy="2181946"/>
          </a:xfrm>
        </p:spPr>
        <p:txBody>
          <a:bodyPr anchor="t">
            <a:normAutofit/>
          </a:bodyPr>
          <a:lstStyle/>
          <a:p>
            <a:r>
              <a:rPr lang="hu-HU" sz="5600"/>
              <a:t>What is water pollution?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F516168-927C-095C-6919-048815DB8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947121"/>
            <a:ext cx="4500562" cy="33616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69875" indent="-269875"/>
            <a:r>
              <a:rPr lang="hu-HU" dirty="0" err="1"/>
              <a:t>Water</a:t>
            </a:r>
            <a:r>
              <a:rPr lang="hu-HU" dirty="0"/>
              <a:t> </a:t>
            </a:r>
            <a:r>
              <a:rPr lang="hu-HU" dirty="0" err="1"/>
              <a:t>pollution</a:t>
            </a:r>
            <a:r>
              <a:rPr lang="hu-HU" dirty="0"/>
              <a:t> </a:t>
            </a:r>
            <a:r>
              <a:rPr lang="hu-HU" dirty="0" err="1"/>
              <a:t>changes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quality</a:t>
            </a:r>
            <a:r>
              <a:rPr lang="hu-HU" dirty="0"/>
              <a:t> of </a:t>
            </a:r>
            <a:r>
              <a:rPr lang="hu-HU" dirty="0" err="1"/>
              <a:t>surface</a:t>
            </a:r>
            <a:r>
              <a:rPr lang="hu-HU" dirty="0"/>
              <a:t> and </a:t>
            </a:r>
            <a:r>
              <a:rPr lang="hu-HU" dirty="0" err="1"/>
              <a:t>groundwater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making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water</a:t>
            </a:r>
            <a:r>
              <a:rPr lang="hu-HU" dirty="0"/>
              <a:t> </a:t>
            </a:r>
            <a:r>
              <a:rPr lang="hu-HU" dirty="0" err="1"/>
              <a:t>unsuitable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human </a:t>
            </a:r>
            <a:r>
              <a:rPr lang="hu-HU" dirty="0" err="1"/>
              <a:t>use</a:t>
            </a:r>
            <a:r>
              <a:rPr lang="hu-HU" dirty="0"/>
              <a:t> and </a:t>
            </a:r>
            <a:r>
              <a:rPr lang="hu-HU" dirty="0" err="1"/>
              <a:t>disrupting</a:t>
            </a:r>
            <a:r>
              <a:rPr lang="hu-HU" dirty="0"/>
              <a:t> life </a:t>
            </a:r>
            <a:r>
              <a:rPr lang="hu-HU" dirty="0" err="1"/>
              <a:t>processes</a:t>
            </a:r>
            <a:r>
              <a:rPr lang="hu-HU" dirty="0"/>
              <a:t> </a:t>
            </a:r>
            <a:r>
              <a:rPr lang="hu-HU" dirty="0" err="1"/>
              <a:t>within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.</a:t>
            </a:r>
          </a:p>
        </p:txBody>
      </p:sp>
      <p:pic>
        <p:nvPicPr>
          <p:cNvPr id="4" name="Kép 3" descr="A képen víz, sport, víz alatti, folyadék látható&#10;&#10;Automatikusan generált leírás">
            <a:extLst>
              <a:ext uri="{FF2B5EF4-FFF2-40B4-BE49-F238E27FC236}">
                <a16:creationId xmlns:a16="http://schemas.microsoft.com/office/drawing/2014/main" id="{D0A98DCB-02A0-6165-5D44-1A382E026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000" y="2394000"/>
            <a:ext cx="3600000" cy="20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0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7BA10581-08F2-4D9E-8CB4-07ECFEE95E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9">
            <a:extLst>
              <a:ext uri="{FF2B5EF4-FFF2-40B4-BE49-F238E27FC236}">
                <a16:creationId xmlns:a16="http://schemas.microsoft.com/office/drawing/2014/main" id="{59E2092A-4250-4BDD-AC6C-CA57E30DDD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266875" cy="6858000"/>
            <a:chOff x="0" y="0"/>
            <a:chExt cx="7266875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A1EE7D2-EB27-4C6C-8E54-CBCDDCA178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600"/>
              <a:ext cx="7266875" cy="6854400"/>
            </a:xfrm>
            <a:custGeom>
              <a:avLst/>
              <a:gdLst>
                <a:gd name="connsiteX0" fmla="*/ 3839675 w 7266875"/>
                <a:gd name="connsiteY0" fmla="*/ 0 h 6854400"/>
                <a:gd name="connsiteX1" fmla="*/ 7266875 w 7266875"/>
                <a:gd name="connsiteY1" fmla="*/ 3427200 h 6854400"/>
                <a:gd name="connsiteX2" fmla="*/ 3839675 w 7266875"/>
                <a:gd name="connsiteY2" fmla="*/ 6854400 h 6854400"/>
                <a:gd name="connsiteX3" fmla="*/ 3489264 w 7266875"/>
                <a:gd name="connsiteY3" fmla="*/ 6836706 h 6854400"/>
                <a:gd name="connsiteX4" fmla="*/ 3327588 w 7266875"/>
                <a:gd name="connsiteY4" fmla="*/ 6816161 h 6854400"/>
                <a:gd name="connsiteX5" fmla="*/ 3174464 w 7266875"/>
                <a:gd name="connsiteY5" fmla="*/ 6839531 h 6854400"/>
                <a:gd name="connsiteX6" fmla="*/ 2880000 w 7266875"/>
                <a:gd name="connsiteY6" fmla="*/ 6854400 h 6854400"/>
                <a:gd name="connsiteX7" fmla="*/ 0 w 7266875"/>
                <a:gd name="connsiteY7" fmla="*/ 3974400 h 6854400"/>
                <a:gd name="connsiteX8" fmla="*/ 226325 w 7266875"/>
                <a:gd name="connsiteY8" fmla="*/ 2853374 h 6854400"/>
                <a:gd name="connsiteX9" fmla="*/ 258015 w 7266875"/>
                <a:gd name="connsiteY9" fmla="*/ 2787590 h 6854400"/>
                <a:gd name="connsiteX10" fmla="*/ 224445 w 7266875"/>
                <a:gd name="connsiteY10" fmla="*/ 2657030 h 6854400"/>
                <a:gd name="connsiteX11" fmla="*/ 180561 w 7266875"/>
                <a:gd name="connsiteY11" fmla="*/ 2221714 h 6854400"/>
                <a:gd name="connsiteX12" fmla="*/ 2340561 w 7266875"/>
                <a:gd name="connsiteY12" fmla="*/ 61714 h 6854400"/>
                <a:gd name="connsiteX13" fmla="*/ 2828370 w 7266875"/>
                <a:gd name="connsiteY13" fmla="*/ 117025 h 6854400"/>
                <a:gd name="connsiteX14" fmla="*/ 2891183 w 7266875"/>
                <a:gd name="connsiteY14" fmla="*/ 134017 h 6854400"/>
                <a:gd name="connsiteX15" fmla="*/ 2983165 w 7266875"/>
                <a:gd name="connsiteY15" fmla="*/ 107897 h 6854400"/>
                <a:gd name="connsiteX16" fmla="*/ 3839675 w 7266875"/>
                <a:gd name="connsiteY16" fmla="*/ 0 h 685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266875" h="6854400">
                  <a:moveTo>
                    <a:pt x="3839675" y="0"/>
                  </a:moveTo>
                  <a:cubicBezTo>
                    <a:pt x="5732465" y="0"/>
                    <a:pt x="7266875" y="1534410"/>
                    <a:pt x="7266875" y="3427200"/>
                  </a:cubicBezTo>
                  <a:cubicBezTo>
                    <a:pt x="7266875" y="5319990"/>
                    <a:pt x="5732465" y="6854400"/>
                    <a:pt x="3839675" y="6854400"/>
                  </a:cubicBezTo>
                  <a:cubicBezTo>
                    <a:pt x="3721376" y="6854400"/>
                    <a:pt x="3604476" y="6848406"/>
                    <a:pt x="3489264" y="6836706"/>
                  </a:cubicBezTo>
                  <a:lnTo>
                    <a:pt x="3327588" y="6816161"/>
                  </a:lnTo>
                  <a:lnTo>
                    <a:pt x="3174464" y="6839531"/>
                  </a:lnTo>
                  <a:cubicBezTo>
                    <a:pt x="3077646" y="6849363"/>
                    <a:pt x="2979412" y="6854400"/>
                    <a:pt x="2880000" y="6854400"/>
                  </a:cubicBezTo>
                  <a:cubicBezTo>
                    <a:pt x="1289420" y="6854400"/>
                    <a:pt x="0" y="5564980"/>
                    <a:pt x="0" y="3974400"/>
                  </a:cubicBezTo>
                  <a:cubicBezTo>
                    <a:pt x="0" y="3576755"/>
                    <a:pt x="80589" y="3197933"/>
                    <a:pt x="226325" y="2853374"/>
                  </a:cubicBezTo>
                  <a:lnTo>
                    <a:pt x="258015" y="2787590"/>
                  </a:lnTo>
                  <a:lnTo>
                    <a:pt x="224445" y="2657030"/>
                  </a:lnTo>
                  <a:cubicBezTo>
                    <a:pt x="195672" y="2516419"/>
                    <a:pt x="180561" y="2370831"/>
                    <a:pt x="180561" y="2221714"/>
                  </a:cubicBezTo>
                  <a:cubicBezTo>
                    <a:pt x="180561" y="1028779"/>
                    <a:pt x="1147626" y="61714"/>
                    <a:pt x="2340561" y="61714"/>
                  </a:cubicBezTo>
                  <a:cubicBezTo>
                    <a:pt x="2508318" y="61714"/>
                    <a:pt x="2671608" y="80838"/>
                    <a:pt x="2828370" y="117025"/>
                  </a:cubicBezTo>
                  <a:lnTo>
                    <a:pt x="2891183" y="134017"/>
                  </a:lnTo>
                  <a:lnTo>
                    <a:pt x="2983165" y="107897"/>
                  </a:lnTo>
                  <a:cubicBezTo>
                    <a:pt x="3256928" y="37461"/>
                    <a:pt x="3543927" y="0"/>
                    <a:pt x="3839675" y="0"/>
                  </a:cubicBezTo>
                  <a:close/>
                </a:path>
              </a:pathLst>
            </a:custGeom>
            <a:solidFill>
              <a:schemeClr val="bg2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73CF8FD-0917-4279-B6E7-120EE392F7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094400"/>
              <a:ext cx="5760000" cy="5760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3A3FA15-CF3D-4F2B-BB5C-18E5DB3057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0561" y="61714"/>
              <a:ext cx="4320000" cy="4320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776AED5-83E6-4A3D-B609-7CCABAD440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2475" y="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B6D3DB68-A759-2303-99FD-107FECC9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833015"/>
            <a:ext cx="5958000" cy="5202026"/>
          </a:xfrm>
        </p:spPr>
        <p:txBody>
          <a:bodyPr anchor="ctr">
            <a:normAutofit/>
          </a:bodyPr>
          <a:lstStyle/>
          <a:p>
            <a:pPr algn="ctr"/>
            <a:r>
              <a:rPr lang="hu-HU" sz="8800"/>
              <a:t>Ways of occurrence: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B341BF7-1E14-B8FE-5B1B-E570D8461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4062" y="540347"/>
            <a:ext cx="4537075" cy="5760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69875" indent="-269875"/>
            <a:r>
              <a:rPr lang="hu-HU" err="1"/>
              <a:t>Industrial</a:t>
            </a:r>
            <a:r>
              <a:rPr lang="hu-HU" dirty="0"/>
              <a:t> </a:t>
            </a:r>
            <a:r>
              <a:rPr lang="hu-HU" err="1"/>
              <a:t>pollution</a:t>
            </a:r>
            <a:endParaRPr lang="hu-HU" dirty="0" err="1"/>
          </a:p>
          <a:p>
            <a:pPr marL="269875" indent="-269875"/>
            <a:r>
              <a:rPr lang="hu-HU" dirty="0" err="1"/>
              <a:t>Agricultural</a:t>
            </a:r>
            <a:r>
              <a:rPr lang="hu-HU" dirty="0"/>
              <a:t> </a:t>
            </a:r>
            <a:r>
              <a:rPr lang="hu-HU" dirty="0" err="1"/>
              <a:t>pollution</a:t>
            </a:r>
          </a:p>
          <a:p>
            <a:pPr marL="269875" indent="-269875"/>
            <a:r>
              <a:rPr lang="hu-HU" dirty="0" err="1"/>
              <a:t>Municipal</a:t>
            </a:r>
            <a:r>
              <a:rPr lang="hu-HU" dirty="0"/>
              <a:t> </a:t>
            </a:r>
            <a:r>
              <a:rPr lang="hu-HU" dirty="0" err="1"/>
              <a:t>waste</a:t>
            </a:r>
            <a:r>
              <a:rPr lang="hu-HU" dirty="0"/>
              <a:t> (</a:t>
            </a:r>
            <a:r>
              <a:rPr lang="hu-HU" dirty="0" err="1"/>
              <a:t>households</a:t>
            </a:r>
            <a:r>
              <a:rPr lang="hu-HU" dirty="0"/>
              <a:t>)</a:t>
            </a:r>
          </a:p>
          <a:p>
            <a:pPr marL="269875" indent="-269875"/>
            <a:r>
              <a:rPr lang="hu-HU" err="1"/>
              <a:t>Natural</a:t>
            </a:r>
            <a:r>
              <a:rPr lang="hu-HU" dirty="0"/>
              <a:t> </a:t>
            </a:r>
            <a:r>
              <a:rPr lang="hu-HU" err="1"/>
              <a:t>disasters</a:t>
            </a:r>
            <a:endParaRPr lang="hu-HU" dirty="0" err="1"/>
          </a:p>
          <a:p>
            <a:pPr marL="269875" indent="-269875"/>
            <a:r>
              <a:rPr lang="hu-HU" dirty="0" err="1"/>
              <a:t>Oil</a:t>
            </a:r>
            <a:r>
              <a:rPr lang="hu-HU" dirty="0"/>
              <a:t> </a:t>
            </a:r>
            <a:r>
              <a:rPr lang="hu-HU" dirty="0" err="1"/>
              <a:t>pollution</a:t>
            </a:r>
          </a:p>
          <a:p>
            <a:pPr marL="269875" indent="-269875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7011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1C8C0F4-5C44-4C3F-B321-5CB3E2BABC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AE13680-809D-48BC-8ED6-41C3D9CEE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4500561" cy="2181946"/>
          </a:xfrm>
        </p:spPr>
        <p:txBody>
          <a:bodyPr anchor="t">
            <a:normAutofit/>
          </a:bodyPr>
          <a:lstStyle/>
          <a:p>
            <a:r>
              <a:rPr lang="hu-HU"/>
              <a:t>Industrial</a:t>
            </a:r>
            <a:r>
              <a:rPr lang="hu-HU" dirty="0"/>
              <a:t> </a:t>
            </a:r>
            <a:r>
              <a:rPr lang="hu-HU"/>
              <a:t>pollution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8334BD-79A8-3C3B-4E19-1519AE1C1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947121"/>
            <a:ext cx="4500562" cy="33616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hu-HU" dirty="0" err="1"/>
              <a:t>Harmful</a:t>
            </a:r>
            <a:r>
              <a:rPr lang="hu-HU" dirty="0"/>
              <a:t> </a:t>
            </a:r>
            <a:r>
              <a:rPr lang="hu-HU" dirty="0" err="1"/>
              <a:t>substances</a:t>
            </a:r>
            <a:r>
              <a:rPr lang="hu-HU" dirty="0"/>
              <a:t> and </a:t>
            </a:r>
            <a:r>
              <a:rPr lang="hu-HU" dirty="0" err="1"/>
              <a:t>chemicals</a:t>
            </a:r>
            <a:r>
              <a:rPr lang="hu-HU" dirty="0"/>
              <a:t> </a:t>
            </a:r>
            <a:r>
              <a:rPr lang="hu-HU" dirty="0" err="1"/>
              <a:t>generated</a:t>
            </a:r>
            <a:r>
              <a:rPr lang="hu-HU" dirty="0"/>
              <a:t> </a:t>
            </a:r>
            <a:r>
              <a:rPr lang="hu-HU" dirty="0" err="1"/>
              <a:t>during</a:t>
            </a:r>
            <a:r>
              <a:rPr lang="hu-HU" dirty="0"/>
              <a:t> </a:t>
            </a:r>
            <a:r>
              <a:rPr lang="hu-HU" dirty="0" err="1"/>
              <a:t>industrial</a:t>
            </a:r>
            <a:r>
              <a:rPr lang="hu-HU" dirty="0"/>
              <a:t> </a:t>
            </a:r>
            <a:r>
              <a:rPr lang="hu-HU" dirty="0" err="1"/>
              <a:t>activities</a:t>
            </a:r>
            <a:r>
              <a:rPr lang="hu-HU" dirty="0"/>
              <a:t> enter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water</a:t>
            </a:r>
          </a:p>
          <a:p>
            <a:pPr marL="269875" indent="-269875">
              <a:buFont typeface="Wingdings" panose="020B0604020202020204" pitchFamily="34" charset="0"/>
              <a:buChar char="Ø"/>
            </a:pPr>
            <a:r>
              <a:rPr lang="hu-HU" dirty="0" err="1"/>
              <a:t>Wastewater</a:t>
            </a:r>
          </a:p>
          <a:p>
            <a:pPr marL="0" indent="0">
              <a:buNone/>
            </a:pPr>
            <a:endParaRPr lang="hu-HU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0A5F84-BD20-4A3E-81BA-9F4444101C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F62F19C-23B5-44FC-88CF-01A4308726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82D9667-DCFB-45CA-8EDC-7E5E0EE42A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E8752FF-502D-43D5-9828-8C42166483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Kép 5" descr="A képen kültéri, víz, tó, Víztömeg látható&#10;&#10;Automatikusan generált leírás">
            <a:extLst>
              <a:ext uri="{FF2B5EF4-FFF2-40B4-BE49-F238E27FC236}">
                <a16:creationId xmlns:a16="http://schemas.microsoft.com/office/drawing/2014/main" id="{BF3E3F9C-4741-A97C-72ED-6544E7DF44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7" r="30194" b="2"/>
          <a:stretch/>
        </p:blipFill>
        <p:spPr>
          <a:xfrm>
            <a:off x="4896763" y="-1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212870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8">
            <a:extLst>
              <a:ext uri="{FF2B5EF4-FFF2-40B4-BE49-F238E27FC236}">
                <a16:creationId xmlns:a16="http://schemas.microsoft.com/office/drawing/2014/main" id="{182D455B-C993-4AC2-BAC2-D5C9890CEF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28C61DD-D6DD-7B66-E933-30EDBCFD9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4500561" cy="5768725"/>
          </a:xfrm>
        </p:spPr>
        <p:txBody>
          <a:bodyPr anchor="t">
            <a:normAutofit/>
          </a:bodyPr>
          <a:lstStyle/>
          <a:p>
            <a:r>
              <a:rPr lang="hu-HU" sz="6800"/>
              <a:t>Agriculture</a:t>
            </a:r>
          </a:p>
        </p:txBody>
      </p:sp>
      <p:pic>
        <p:nvPicPr>
          <p:cNvPr id="4" name="Kép 3" descr="A képen kültéri, ég, traktor, mezőgazdasági gép látható&#10;&#10;Automatikusan generált leírás">
            <a:extLst>
              <a:ext uri="{FF2B5EF4-FFF2-40B4-BE49-F238E27FC236}">
                <a16:creationId xmlns:a16="http://schemas.microsoft.com/office/drawing/2014/main" id="{C0A2C5BB-8FF3-1277-839C-EEB650A36C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82309" y="3904934"/>
            <a:ext cx="6408735" cy="2130904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609359E4-43DC-BCF8-9C67-0B638FF19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309" y="1787613"/>
            <a:ext cx="6408738" cy="2012178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269875" indent="-269875"/>
            <a:r>
              <a:rPr lang="hu-HU" dirty="0" err="1"/>
              <a:t>Chemicals</a:t>
            </a:r>
            <a:r>
              <a:rPr lang="hu-HU" dirty="0"/>
              <a:t>, herbicides, </a:t>
            </a:r>
            <a:r>
              <a:rPr lang="hu-HU" dirty="0" err="1"/>
              <a:t>pesticides</a:t>
            </a:r>
            <a:r>
              <a:rPr lang="hu-HU" dirty="0"/>
              <a:t>, </a:t>
            </a:r>
            <a:r>
              <a:rPr lang="hu-HU" dirty="0" err="1"/>
              <a:t>fertilizers</a:t>
            </a:r>
            <a:r>
              <a:rPr lang="hu-HU" dirty="0"/>
              <a:t> </a:t>
            </a:r>
            <a:r>
              <a:rPr lang="hu-HU" dirty="0" err="1"/>
              <a:t>used</a:t>
            </a:r>
            <a:r>
              <a:rPr lang="hu-HU" dirty="0"/>
              <a:t> in </a:t>
            </a:r>
            <a:r>
              <a:rPr lang="hu-HU" dirty="0" err="1"/>
              <a:t>agricultural</a:t>
            </a:r>
            <a:r>
              <a:rPr lang="hu-HU" dirty="0"/>
              <a:t> enter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surface</a:t>
            </a:r>
            <a:r>
              <a:rPr lang="hu-HU" dirty="0"/>
              <a:t> </a:t>
            </a:r>
            <a:r>
              <a:rPr lang="hu-HU" dirty="0" err="1"/>
              <a:t>water</a:t>
            </a:r>
            <a:r>
              <a:rPr lang="hu-HU" dirty="0"/>
              <a:t>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65151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4F76D9-AB35-2FE7-B569-5A68B796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Municipal</a:t>
            </a:r>
            <a:r>
              <a:rPr lang="hu-HU" dirty="0"/>
              <a:t> </a:t>
            </a:r>
            <a:r>
              <a:rPr lang="hu-HU" err="1"/>
              <a:t>waste</a:t>
            </a:r>
            <a:r>
              <a:rPr lang="hu-HU" dirty="0">
                <a:solidFill>
                  <a:srgbClr val="222222"/>
                </a:solidFill>
                <a:latin typeface="Arial"/>
                <a:cs typeface="Arial"/>
              </a:rPr>
              <a:t> </a:t>
            </a:r>
            <a:r>
              <a:rPr lang="hu-HU" sz="4400" dirty="0">
                <a:latin typeface="Arial"/>
                <a:cs typeface="Arial"/>
              </a:rPr>
              <a:t>(</a:t>
            </a:r>
            <a:r>
              <a:rPr lang="hu-HU" sz="4400" err="1">
                <a:latin typeface="Arial"/>
                <a:cs typeface="Arial"/>
              </a:rPr>
              <a:t>households</a:t>
            </a:r>
            <a:r>
              <a:rPr lang="hu-HU" sz="4400" dirty="0">
                <a:latin typeface="Arial"/>
                <a:cs typeface="Arial"/>
              </a:rPr>
              <a:t>)</a:t>
            </a:r>
            <a:r>
              <a:rPr lang="hu-HU" dirty="0"/>
              <a:t> 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243F12-47E7-3F53-BC57-3AF67B131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69875" indent="-269875"/>
            <a:r>
              <a:rPr lang="hu-HU" dirty="0"/>
              <a:t> </a:t>
            </a:r>
            <a:r>
              <a:rPr lang="hu-HU" dirty="0" err="1"/>
              <a:t>Wastewater</a:t>
            </a:r>
            <a:r>
              <a:rPr lang="hu-HU" dirty="0"/>
              <a:t> </a:t>
            </a:r>
            <a:r>
              <a:rPr lang="hu-HU" dirty="0" err="1"/>
              <a:t>generated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human </a:t>
            </a:r>
            <a:r>
              <a:rPr lang="hu-HU" dirty="0" err="1"/>
              <a:t>activities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properly</a:t>
            </a:r>
            <a:r>
              <a:rPr lang="hu-HU" dirty="0"/>
              <a:t> </a:t>
            </a:r>
            <a:r>
              <a:rPr lang="hu-HU" dirty="0" err="1"/>
              <a:t>treated</a:t>
            </a:r>
            <a:r>
              <a:rPr lang="hu-HU" dirty="0"/>
              <a:t> 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cleaned</a:t>
            </a:r>
            <a:r>
              <a:rPr lang="hu-HU" dirty="0"/>
              <a:t> like </a:t>
            </a:r>
            <a:r>
              <a:rPr lang="hu-HU" dirty="0" err="1"/>
              <a:t>use</a:t>
            </a:r>
            <a:r>
              <a:rPr lang="hu-HU" dirty="0"/>
              <a:t> of </a:t>
            </a:r>
            <a:r>
              <a:rPr lang="hu-HU" dirty="0" err="1"/>
              <a:t>detergents</a:t>
            </a:r>
            <a:r>
              <a:rPr lang="hu-HU" dirty="0"/>
              <a:t> and </a:t>
            </a:r>
            <a:r>
              <a:rPr lang="hu-HU" dirty="0" err="1"/>
              <a:t>cosmetics</a:t>
            </a:r>
            <a:r>
              <a:rPr lang="hu-HU" dirty="0"/>
              <a:t>.</a:t>
            </a:r>
          </a:p>
          <a:p>
            <a:pPr marL="269875" indent="-269875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581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7F832D9-9E09-40D4-AD67-47851A25D0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E7868B1-8125-7234-7BF7-988BD2F4D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4500561" cy="1953501"/>
          </a:xfrm>
        </p:spPr>
        <p:txBody>
          <a:bodyPr anchor="t">
            <a:normAutofit/>
          </a:bodyPr>
          <a:lstStyle/>
          <a:p>
            <a:r>
              <a:rPr lang="hu-HU"/>
              <a:t>Natural</a:t>
            </a:r>
            <a:r>
              <a:rPr lang="hu-HU" dirty="0"/>
              <a:t> </a:t>
            </a:r>
            <a:r>
              <a:rPr lang="hu-HU"/>
              <a:t>disasters</a:t>
            </a:r>
            <a:r>
              <a:rPr lang="hu-HU" dirty="0"/>
              <a:t>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D5EDFE-2E7B-E214-1B92-2B1EAF33F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0" y="540000"/>
            <a:ext cx="6408738" cy="19695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69875" indent="-269875"/>
            <a:r>
              <a:rPr lang="hu-HU" dirty="0" err="1"/>
              <a:t>Floods</a:t>
            </a:r>
            <a:r>
              <a:rPr lang="hu-HU" dirty="0"/>
              <a:t>, </a:t>
            </a:r>
            <a:r>
              <a:rPr lang="hu-HU" dirty="0" err="1"/>
              <a:t>earthquakes</a:t>
            </a:r>
            <a:r>
              <a:rPr lang="hu-HU" dirty="0"/>
              <a:t>, </a:t>
            </a:r>
            <a:r>
              <a:rPr lang="hu-HU" dirty="0" err="1"/>
              <a:t>hurricanes,and</a:t>
            </a:r>
            <a:r>
              <a:rPr lang="hu-HU" dirty="0"/>
              <a:t> </a:t>
            </a:r>
            <a:r>
              <a:rPr lang="hu-HU" dirty="0" err="1"/>
              <a:t>other</a:t>
            </a:r>
            <a:r>
              <a:rPr lang="hu-HU" dirty="0"/>
              <a:t> </a:t>
            </a:r>
            <a:r>
              <a:rPr lang="hu-HU" dirty="0" err="1"/>
              <a:t>disasters</a:t>
            </a:r>
            <a:r>
              <a:rPr lang="hu-HU" dirty="0"/>
              <a:t> </a:t>
            </a:r>
            <a:r>
              <a:rPr lang="hu-HU" dirty="0" err="1"/>
              <a:t>introduce</a:t>
            </a:r>
            <a:r>
              <a:rPr lang="hu-HU" dirty="0"/>
              <a:t> </a:t>
            </a:r>
            <a:r>
              <a:rPr lang="hu-HU" dirty="0" err="1"/>
              <a:t>pollutants</a:t>
            </a:r>
            <a:r>
              <a:rPr lang="hu-HU" dirty="0"/>
              <a:t> </a:t>
            </a:r>
            <a:r>
              <a:rPr lang="hu-HU" dirty="0" err="1"/>
              <a:t>into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water</a:t>
            </a:r>
            <a:r>
              <a:rPr lang="hu-HU" dirty="0"/>
              <a:t>.</a:t>
            </a:r>
          </a:p>
          <a:p>
            <a:pPr marL="269875" indent="-269875"/>
            <a:endParaRPr lang="hu-HU" dirty="0"/>
          </a:p>
        </p:txBody>
      </p:sp>
      <p:pic>
        <p:nvPicPr>
          <p:cNvPr id="4" name="Kép 3" descr="A képen természet, táj, kültéri, vízesés látható&#10;&#10;Automatikusan generált leírás">
            <a:extLst>
              <a:ext uri="{FF2B5EF4-FFF2-40B4-BE49-F238E27FC236}">
                <a16:creationId xmlns:a16="http://schemas.microsoft.com/office/drawing/2014/main" id="{9862575C-B3A3-5424-9F13-2BAC4861108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0000" y="2957110"/>
            <a:ext cx="11101135" cy="327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6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C8C0F4-5C44-4C3F-B321-5CB3E2BABC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7A62DB-71D7-497D-BE1C-933ECB515A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DAC2767-A7E3-4697-90F6-443A583140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B23E396-A746-411A-8709-32ABC4DDEA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135C986-CB82-4211-A910-D232B9BCA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837F2C8F-CC11-4A18-AA7E-AE8C022CDC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000" y="1"/>
            <a:ext cx="6858000" cy="6857999"/>
          </a:xfrm>
          <a:custGeom>
            <a:avLst/>
            <a:gdLst>
              <a:gd name="connsiteX0" fmla="*/ 3428961 w 6858000"/>
              <a:gd name="connsiteY0" fmla="*/ 0 h 6857999"/>
              <a:gd name="connsiteX1" fmla="*/ 3429042 w 6858000"/>
              <a:gd name="connsiteY1" fmla="*/ 0 h 6857999"/>
              <a:gd name="connsiteX2" fmla="*/ 3605457 w 6858000"/>
              <a:gd name="connsiteY2" fmla="*/ 4461 h 6857999"/>
              <a:gd name="connsiteX3" fmla="*/ 6858000 w 6858000"/>
              <a:gd name="connsiteY3" fmla="*/ 3429000 h 6857999"/>
              <a:gd name="connsiteX4" fmla="*/ 3429001 w 6858000"/>
              <a:gd name="connsiteY4" fmla="*/ 6857999 h 6857999"/>
              <a:gd name="connsiteX5" fmla="*/ 0 w 6858000"/>
              <a:gd name="connsiteY5" fmla="*/ 3429000 h 6857999"/>
              <a:gd name="connsiteX6" fmla="*/ 3252545 w 6858000"/>
              <a:gd name="connsiteY6" fmla="*/ 44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6857999">
                <a:moveTo>
                  <a:pt x="3428961" y="0"/>
                </a:moveTo>
                <a:lnTo>
                  <a:pt x="3429042" y="0"/>
                </a:lnTo>
                <a:lnTo>
                  <a:pt x="3605457" y="4461"/>
                </a:lnTo>
                <a:cubicBezTo>
                  <a:pt x="5417236" y="96300"/>
                  <a:pt x="6858000" y="1594396"/>
                  <a:pt x="6858000" y="3429000"/>
                </a:cubicBezTo>
                <a:cubicBezTo>
                  <a:pt x="6858000" y="5322784"/>
                  <a:pt x="5322784" y="6857999"/>
                  <a:pt x="3429001" y="6857999"/>
                </a:cubicBezTo>
                <a:cubicBezTo>
                  <a:pt x="1535216" y="6857999"/>
                  <a:pt x="0" y="5322784"/>
                  <a:pt x="0" y="3429000"/>
                </a:cubicBezTo>
                <a:cubicBezTo>
                  <a:pt x="0" y="1594396"/>
                  <a:pt x="1440765" y="96300"/>
                  <a:pt x="3252545" y="4461"/>
                </a:cubicBezTo>
                <a:close/>
              </a:path>
            </a:pathLst>
          </a:custGeom>
          <a:effectLst>
            <a:softEdge rad="1016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0DFE98D-B146-3423-66EA-8BFB301E2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4500561" cy="2181946"/>
          </a:xfrm>
        </p:spPr>
        <p:txBody>
          <a:bodyPr anchor="t">
            <a:normAutofit/>
          </a:bodyPr>
          <a:lstStyle/>
          <a:p>
            <a:r>
              <a:rPr lang="hu-HU"/>
              <a:t>Oil</a:t>
            </a:r>
            <a:r>
              <a:rPr lang="hu-HU" dirty="0"/>
              <a:t> </a:t>
            </a:r>
            <a:r>
              <a:rPr lang="hu-HU"/>
              <a:t>pollution</a:t>
            </a:r>
            <a:r>
              <a:rPr lang="hu-HU" dirty="0"/>
              <a:t>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600D8D0-FE0F-6F53-E41E-B0961BF4B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947121"/>
            <a:ext cx="4500562" cy="33616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69875" indent="-269875"/>
            <a:r>
              <a:rPr lang="hu-HU" err="1"/>
              <a:t>When</a:t>
            </a:r>
            <a:r>
              <a:rPr lang="hu-HU" dirty="0"/>
              <a:t> </a:t>
            </a:r>
            <a:r>
              <a:rPr lang="hu-HU" err="1"/>
              <a:t>ships</a:t>
            </a:r>
            <a:r>
              <a:rPr lang="hu-HU" dirty="0"/>
              <a:t> </a:t>
            </a:r>
            <a:r>
              <a:rPr lang="hu-HU" err="1"/>
              <a:t>are</a:t>
            </a:r>
            <a:r>
              <a:rPr lang="hu-HU" dirty="0"/>
              <a:t> </a:t>
            </a:r>
            <a:r>
              <a:rPr lang="hu-HU" err="1"/>
              <a:t>damaged</a:t>
            </a:r>
            <a:r>
              <a:rPr lang="hu-HU" dirty="0"/>
              <a:t> in </a:t>
            </a:r>
            <a:r>
              <a:rPr lang="hu-HU" err="1"/>
              <a:t>some</a:t>
            </a:r>
            <a:r>
              <a:rPr lang="hu-HU" dirty="0"/>
              <a:t> </a:t>
            </a:r>
            <a:r>
              <a:rPr lang="hu-HU" err="1"/>
              <a:t>way</a:t>
            </a:r>
            <a:r>
              <a:rPr lang="hu-HU" dirty="0"/>
              <a:t>, </a:t>
            </a:r>
            <a:r>
              <a:rPr lang="hu-HU" err="1"/>
              <a:t>large</a:t>
            </a:r>
            <a:r>
              <a:rPr lang="hu-HU" dirty="0"/>
              <a:t> </a:t>
            </a:r>
            <a:r>
              <a:rPr lang="hu-HU" err="1"/>
              <a:t>quantities</a:t>
            </a:r>
            <a:r>
              <a:rPr lang="hu-HU" dirty="0"/>
              <a:t> of </a:t>
            </a:r>
            <a:r>
              <a:rPr lang="hu-HU" err="1"/>
              <a:t>crude</a:t>
            </a:r>
            <a:r>
              <a:rPr lang="hu-HU" dirty="0"/>
              <a:t> </a:t>
            </a:r>
            <a:r>
              <a:rPr lang="hu-HU" err="1"/>
              <a:t>oil</a:t>
            </a:r>
            <a:r>
              <a:rPr lang="hu-HU" dirty="0"/>
              <a:t> and </a:t>
            </a:r>
            <a:r>
              <a:rPr lang="hu-HU" err="1"/>
              <a:t>oil</a:t>
            </a:r>
            <a:r>
              <a:rPr lang="hu-HU" dirty="0"/>
              <a:t> </a:t>
            </a:r>
            <a:r>
              <a:rPr lang="hu-HU" err="1"/>
              <a:t>derivatives</a:t>
            </a:r>
            <a:r>
              <a:rPr lang="hu-HU" dirty="0"/>
              <a:t> enter </a:t>
            </a:r>
            <a:r>
              <a:rPr lang="hu-HU" err="1"/>
              <a:t>the</a:t>
            </a:r>
            <a:r>
              <a:rPr lang="hu-HU" dirty="0"/>
              <a:t> </a:t>
            </a:r>
            <a:r>
              <a:rPr lang="hu-HU" err="1"/>
              <a:t>water</a:t>
            </a:r>
            <a:r>
              <a:rPr lang="hu-HU" dirty="0"/>
              <a:t>. </a:t>
            </a:r>
          </a:p>
          <a:p>
            <a:pPr marL="269875" indent="-269875"/>
            <a:r>
              <a:rPr lang="hu-HU" dirty="0"/>
              <a:t>The </a:t>
            </a:r>
            <a:r>
              <a:rPr lang="hu-HU" dirty="0" err="1"/>
              <a:t>oil</a:t>
            </a:r>
            <a:r>
              <a:rPr lang="hu-HU" dirty="0"/>
              <a:t> </a:t>
            </a:r>
            <a:r>
              <a:rPr lang="hu-HU" dirty="0" err="1"/>
              <a:t>floats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surface</a:t>
            </a:r>
            <a:r>
              <a:rPr lang="hu-HU" dirty="0"/>
              <a:t>, </a:t>
            </a:r>
            <a:r>
              <a:rPr lang="hu-HU" dirty="0" err="1"/>
              <a:t>blocking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sun's</a:t>
            </a:r>
            <a:r>
              <a:rPr lang="hu-HU" dirty="0"/>
              <a:t> </a:t>
            </a:r>
            <a:r>
              <a:rPr lang="hu-HU" dirty="0" err="1"/>
              <a:t>rays</a:t>
            </a:r>
            <a:r>
              <a:rPr lang="hu-HU" dirty="0"/>
              <a:t>, </a:t>
            </a:r>
            <a:r>
              <a:rPr lang="hu-HU" dirty="0" err="1"/>
              <a:t>hindering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healthy</a:t>
            </a:r>
            <a:r>
              <a:rPr lang="hu-HU" dirty="0"/>
              <a:t> life of </a:t>
            </a:r>
            <a:r>
              <a:rPr lang="hu-HU" dirty="0" err="1"/>
              <a:t>aquatic</a:t>
            </a:r>
            <a:r>
              <a:rPr lang="hu-HU" dirty="0"/>
              <a:t> </a:t>
            </a:r>
            <a:r>
              <a:rPr lang="hu-HU" dirty="0" err="1"/>
              <a:t>organisms</a:t>
            </a:r>
            <a:r>
              <a:rPr lang="hu-HU" dirty="0"/>
              <a:t>, </a:t>
            </a:r>
            <a:r>
              <a:rPr lang="hu-HU" dirty="0" err="1"/>
              <a:t>also</a:t>
            </a:r>
            <a:r>
              <a:rPr lang="hu-HU" dirty="0"/>
              <a:t> </a:t>
            </a:r>
            <a:r>
              <a:rPr lang="hu-HU" dirty="0" err="1"/>
              <a:t>contaminates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feathers</a:t>
            </a:r>
            <a:r>
              <a:rPr lang="hu-HU" dirty="0"/>
              <a:t> of </a:t>
            </a:r>
            <a:r>
              <a:rPr lang="hu-HU" dirty="0" err="1"/>
              <a:t>water</a:t>
            </a:r>
            <a:r>
              <a:rPr lang="hu-HU" dirty="0"/>
              <a:t> </a:t>
            </a:r>
            <a:r>
              <a:rPr lang="hu-HU" dirty="0" err="1"/>
              <a:t>birds</a:t>
            </a:r>
            <a:r>
              <a:rPr lang="hu-HU" dirty="0"/>
              <a:t>.</a:t>
            </a:r>
          </a:p>
        </p:txBody>
      </p:sp>
      <p:pic>
        <p:nvPicPr>
          <p:cNvPr id="4" name="Kép 3" descr="A képen víz, közlekedés, vízijármű, kültéri látható&#10;&#10;Automatikusan generált leírás">
            <a:extLst>
              <a:ext uri="{FF2B5EF4-FFF2-40B4-BE49-F238E27FC236}">
                <a16:creationId xmlns:a16="http://schemas.microsoft.com/office/drawing/2014/main" id="{D20ED00A-0B46-144A-0D91-10B691BE1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36" y="435409"/>
            <a:ext cx="4650637" cy="3100818"/>
          </a:xfrm>
          <a:prstGeom prst="rect">
            <a:avLst/>
          </a:prstGeom>
        </p:spPr>
      </p:pic>
      <p:pic>
        <p:nvPicPr>
          <p:cNvPr id="5" name="Kép 4" descr="A képen madár, vízimadár, víz, Vízimadár látható&#10;&#10;Automatikusan generált leírás">
            <a:extLst>
              <a:ext uri="{FF2B5EF4-FFF2-40B4-BE49-F238E27FC236}">
                <a16:creationId xmlns:a16="http://schemas.microsoft.com/office/drawing/2014/main" id="{B43AD500-1862-87A2-0858-C68F6BD46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364" y="4006273"/>
            <a:ext cx="3475182" cy="229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52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C8C0F4-5C44-4C3F-B321-5CB3E2BABC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7A62DB-71D7-497D-BE1C-933ECB515A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25125" y="3600"/>
            <a:ext cx="7266875" cy="6854400"/>
            <a:chOff x="4925125" y="3600"/>
            <a:chExt cx="7266875" cy="68544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DAC2767-A7E3-4697-90F6-443A583140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5125" y="10980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B23E396-A746-411A-8709-32ABC4DDEA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05686" y="6531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135C986-CB82-4211-A910-D232B9BCA1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760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7F2C8F-CC11-4A18-AA7E-AE8C022CDC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6000" y="1"/>
            <a:ext cx="6858000" cy="6857999"/>
          </a:xfrm>
          <a:custGeom>
            <a:avLst/>
            <a:gdLst>
              <a:gd name="connsiteX0" fmla="*/ 3428961 w 6858000"/>
              <a:gd name="connsiteY0" fmla="*/ 0 h 6857999"/>
              <a:gd name="connsiteX1" fmla="*/ 3429042 w 6858000"/>
              <a:gd name="connsiteY1" fmla="*/ 0 h 6857999"/>
              <a:gd name="connsiteX2" fmla="*/ 3605457 w 6858000"/>
              <a:gd name="connsiteY2" fmla="*/ 4461 h 6857999"/>
              <a:gd name="connsiteX3" fmla="*/ 6858000 w 6858000"/>
              <a:gd name="connsiteY3" fmla="*/ 3429000 h 6857999"/>
              <a:gd name="connsiteX4" fmla="*/ 3429001 w 6858000"/>
              <a:gd name="connsiteY4" fmla="*/ 6857999 h 6857999"/>
              <a:gd name="connsiteX5" fmla="*/ 0 w 6858000"/>
              <a:gd name="connsiteY5" fmla="*/ 3429000 h 6857999"/>
              <a:gd name="connsiteX6" fmla="*/ 3252545 w 6858000"/>
              <a:gd name="connsiteY6" fmla="*/ 44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6857999">
                <a:moveTo>
                  <a:pt x="3428961" y="0"/>
                </a:moveTo>
                <a:lnTo>
                  <a:pt x="3429042" y="0"/>
                </a:lnTo>
                <a:lnTo>
                  <a:pt x="3605457" y="4461"/>
                </a:lnTo>
                <a:cubicBezTo>
                  <a:pt x="5417236" y="96300"/>
                  <a:pt x="6858000" y="1594396"/>
                  <a:pt x="6858000" y="3429000"/>
                </a:cubicBezTo>
                <a:cubicBezTo>
                  <a:pt x="6858000" y="5322784"/>
                  <a:pt x="5322784" y="6857999"/>
                  <a:pt x="3429001" y="6857999"/>
                </a:cubicBezTo>
                <a:cubicBezTo>
                  <a:pt x="1535216" y="6857999"/>
                  <a:pt x="0" y="5322784"/>
                  <a:pt x="0" y="3429000"/>
                </a:cubicBezTo>
                <a:cubicBezTo>
                  <a:pt x="0" y="1594396"/>
                  <a:pt x="1440765" y="96300"/>
                  <a:pt x="3252545" y="4461"/>
                </a:cubicBezTo>
                <a:close/>
              </a:path>
            </a:pathLst>
          </a:custGeom>
          <a:solidFill>
            <a:srgbClr val="FFFFFF"/>
          </a:solidFill>
          <a:effectLst>
            <a:softEdge rad="1016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3BD63F4-6230-21D7-1A5C-28047AF1A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4500561" cy="2181946"/>
          </a:xfrm>
        </p:spPr>
        <p:txBody>
          <a:bodyPr anchor="t">
            <a:normAutofit/>
          </a:bodyPr>
          <a:lstStyle/>
          <a:p>
            <a:r>
              <a:rPr lang="hu-HU" sz="4700"/>
              <a:t> Consequences of water pollution: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A3D82D-1475-64CC-708B-52CA5CC96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947121"/>
            <a:ext cx="4500562" cy="33616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69875" indent="-269875"/>
            <a:r>
              <a:rPr lang="hu-HU" dirty="0" err="1"/>
              <a:t>Water</a:t>
            </a:r>
            <a:r>
              <a:rPr lang="hu-HU" dirty="0"/>
              <a:t> </a:t>
            </a:r>
            <a:r>
              <a:rPr lang="hu-HU" dirty="0" err="1"/>
              <a:t>becomes</a:t>
            </a:r>
            <a:r>
              <a:rPr lang="hu-HU" dirty="0"/>
              <a:t> </a:t>
            </a:r>
            <a:r>
              <a:rPr lang="hu-HU" dirty="0" err="1"/>
              <a:t>unsuitable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human </a:t>
            </a:r>
            <a:r>
              <a:rPr lang="hu-HU" dirty="0" err="1"/>
              <a:t>consumption</a:t>
            </a:r>
            <a:r>
              <a:rPr lang="hu-HU" dirty="0"/>
              <a:t> and </a:t>
            </a:r>
            <a:r>
              <a:rPr lang="hu-HU" dirty="0" err="1"/>
              <a:t>agricultural</a:t>
            </a:r>
            <a:r>
              <a:rPr lang="hu-HU" dirty="0"/>
              <a:t> </a:t>
            </a:r>
            <a:r>
              <a:rPr lang="hu-HU" dirty="0" err="1"/>
              <a:t>purposes</a:t>
            </a:r>
            <a:r>
              <a:rPr lang="hu-HU" dirty="0"/>
              <a:t> </a:t>
            </a:r>
            <a:r>
              <a:rPr lang="hu-HU" dirty="0" err="1"/>
              <a:t>Destroys</a:t>
            </a:r>
            <a:r>
              <a:rPr lang="hu-HU" dirty="0"/>
              <a:t> </a:t>
            </a:r>
            <a:r>
              <a:rPr lang="hu-HU" dirty="0" err="1"/>
              <a:t>aquatic</a:t>
            </a:r>
            <a:r>
              <a:rPr lang="hu-HU" dirty="0"/>
              <a:t> life.</a:t>
            </a:r>
          </a:p>
          <a:p>
            <a:pPr marL="269875" indent="-269875"/>
            <a:endParaRPr lang="hu-HU" dirty="0"/>
          </a:p>
        </p:txBody>
      </p:sp>
      <p:pic>
        <p:nvPicPr>
          <p:cNvPr id="4" name="Kép 3" descr="A képen személy, kültéri, dugó, kéz látható&#10;&#10;Automatikusan generált leírás">
            <a:extLst>
              <a:ext uri="{FF2B5EF4-FFF2-40B4-BE49-F238E27FC236}">
                <a16:creationId xmlns:a16="http://schemas.microsoft.com/office/drawing/2014/main" id="{4F39965F-A323-E00C-2335-967AE7E09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000" y="2227500"/>
            <a:ext cx="3600000" cy="240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GlowVTI">
  <a:themeElements>
    <a:clrScheme name="Glow">
      <a:dk1>
        <a:sysClr val="windowText" lastClr="000000"/>
      </a:dk1>
      <a:lt1>
        <a:sysClr val="window" lastClr="FFFFFF"/>
      </a:lt1>
      <a:dk2>
        <a:srgbClr val="000000"/>
      </a:dk2>
      <a:lt2>
        <a:srgbClr val="F2F2F2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404040"/>
      </a:accent6>
      <a:hlink>
        <a:srgbClr val="3E8FF1"/>
      </a:hlink>
      <a:folHlink>
        <a:srgbClr val="939393"/>
      </a:folHlink>
    </a:clrScheme>
    <a:fontScheme name="Blur">
      <a:majorFont>
        <a:latin typeface="Bell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wVTI" id="{D5B5AA20-F6D3-43B8-AF6B-ECAF69256418}" vid="{93025AB5-1D44-4CD3-9BC3-729F6E11E04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Szélesvásznú</PresentationFormat>
  <Paragraphs>24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Arial</vt:lpstr>
      <vt:lpstr>Avenir Next LT Pro</vt:lpstr>
      <vt:lpstr>Bell MT</vt:lpstr>
      <vt:lpstr>Wingdings</vt:lpstr>
      <vt:lpstr>GlowVTI</vt:lpstr>
      <vt:lpstr>Water pollution</vt:lpstr>
      <vt:lpstr>What is water pollution?</vt:lpstr>
      <vt:lpstr>Ways of occurrence:</vt:lpstr>
      <vt:lpstr>Industrial pollution</vt:lpstr>
      <vt:lpstr>Agriculture</vt:lpstr>
      <vt:lpstr>Municipal waste (households) </vt:lpstr>
      <vt:lpstr>Natural disasters:</vt:lpstr>
      <vt:lpstr>Oil pollution:</vt:lpstr>
      <vt:lpstr> Consequences of water pollution: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Péter</dc:creator>
  <cp:lastModifiedBy>Péter</cp:lastModifiedBy>
  <cp:revision>201</cp:revision>
  <dcterms:created xsi:type="dcterms:W3CDTF">2024-03-28T09:33:35Z</dcterms:created>
  <dcterms:modified xsi:type="dcterms:W3CDTF">2024-04-01T04:37:26Z</dcterms:modified>
</cp:coreProperties>
</file>