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10E"/>
    <a:srgbClr val="196B24"/>
    <a:srgbClr val="294215"/>
    <a:srgbClr val="153D15"/>
    <a:srgbClr val="133B18"/>
    <a:srgbClr val="102B13"/>
    <a:srgbClr val="153019"/>
    <a:srgbClr val="153319"/>
    <a:srgbClr val="164A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72B030-C03C-45AD-88A3-1E42B926C576}" v="18" dt="2024-03-31T10:06:51.286"/>
    <p1510:client id="{165BD7CE-60F3-4FC9-BAA8-ACE099292AE3}" v="1047" dt="2024-03-31T13:45:23.234"/>
    <p1510:client id="{5012500F-8031-464E-A914-57E56C885395}" v="12" dt="2024-03-31T10:10:30.548"/>
    <p1510:client id="{77DDF68D-E2D3-4800-BE54-CCAEEDC2C1EC}" v="209" dt="2024-03-31T13:53:25.553"/>
    <p1510:client id="{D2557611-92D9-4D27-A25B-4830B4BF9D07}" v="389" dt="2024-03-31T10:04:38.8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3104B4D6-25D8-597E-07FB-5BA3C5EF80D2}"/>
              </a:ext>
            </a:extLst>
          </p:cNvPr>
          <p:cNvGrpSpPr/>
          <p:nvPr/>
        </p:nvGrpSpPr>
        <p:grpSpPr>
          <a:xfrm>
            <a:off x="6515650" y="-617055"/>
            <a:ext cx="7432260" cy="9894956"/>
            <a:chOff x="5908259" y="-463827"/>
            <a:chExt cx="7432260" cy="9894956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4A72A51E-47C4-7B6C-4F36-653A3CE2285F}"/>
                </a:ext>
              </a:extLst>
            </p:cNvPr>
            <p:cNvSpPr/>
            <p:nvPr/>
          </p:nvSpPr>
          <p:spPr>
            <a:xfrm rot="5400000">
              <a:off x="9005956" y="1551608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6A065B57-D33C-4FF6-9033-B37B22BE1183}"/>
                </a:ext>
              </a:extLst>
            </p:cNvPr>
            <p:cNvSpPr/>
            <p:nvPr/>
          </p:nvSpPr>
          <p:spPr>
            <a:xfrm rot="5400000">
              <a:off x="11148390" y="1551608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B8D076D8-CBB8-0DF7-B725-883D6646B4A4}"/>
                </a:ext>
              </a:extLst>
            </p:cNvPr>
            <p:cNvSpPr/>
            <p:nvPr/>
          </p:nvSpPr>
          <p:spPr>
            <a:xfrm rot="5400000">
              <a:off x="6852477" y="1551608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40802F0B-BE0D-D9A0-67E3-17BFD4D66A1B}"/>
                </a:ext>
              </a:extLst>
            </p:cNvPr>
            <p:cNvSpPr/>
            <p:nvPr/>
          </p:nvSpPr>
          <p:spPr>
            <a:xfrm rot="5400000">
              <a:off x="7934738" y="3440043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8992FE0B-5A37-F5A2-2906-AA2FC92F9D24}"/>
                </a:ext>
              </a:extLst>
            </p:cNvPr>
            <p:cNvSpPr/>
            <p:nvPr/>
          </p:nvSpPr>
          <p:spPr>
            <a:xfrm rot="5400000">
              <a:off x="10077172" y="3440043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7C475E4C-2DC1-0E18-7485-A86818A1C8FD}"/>
                </a:ext>
              </a:extLst>
            </p:cNvPr>
            <p:cNvSpPr/>
            <p:nvPr/>
          </p:nvSpPr>
          <p:spPr>
            <a:xfrm rot="5400000">
              <a:off x="5781259" y="3440042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B9BABCAF-D01F-6957-510B-AB6AA456B0EB}"/>
                </a:ext>
              </a:extLst>
            </p:cNvPr>
            <p:cNvSpPr/>
            <p:nvPr/>
          </p:nvSpPr>
          <p:spPr>
            <a:xfrm rot="5400000">
              <a:off x="7934738" y="-336827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87871DF4-C33F-14FE-7137-8A3C0B523DE4}"/>
                </a:ext>
              </a:extLst>
            </p:cNvPr>
            <p:cNvSpPr/>
            <p:nvPr/>
          </p:nvSpPr>
          <p:spPr>
            <a:xfrm rot="5400000">
              <a:off x="10077172" y="-336827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213C002D-71EF-F593-EBCA-F9EFE99FDA44}"/>
                </a:ext>
              </a:extLst>
            </p:cNvPr>
            <p:cNvSpPr/>
            <p:nvPr/>
          </p:nvSpPr>
          <p:spPr>
            <a:xfrm rot="5400000">
              <a:off x="9005955" y="5339521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E53B5E2A-1391-5ED6-D0B9-4205755A4163}"/>
                </a:ext>
              </a:extLst>
            </p:cNvPr>
            <p:cNvSpPr/>
            <p:nvPr/>
          </p:nvSpPr>
          <p:spPr>
            <a:xfrm rot="5400000">
              <a:off x="11148389" y="5339521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6454C34D-A707-AB05-0079-5F079CA0F7F2}"/>
                </a:ext>
              </a:extLst>
            </p:cNvPr>
            <p:cNvSpPr/>
            <p:nvPr/>
          </p:nvSpPr>
          <p:spPr>
            <a:xfrm rot="5400000">
              <a:off x="6852476" y="5339521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31BB2649-CBC9-BF50-5806-25B670B0E53E}"/>
                </a:ext>
              </a:extLst>
            </p:cNvPr>
            <p:cNvSpPr/>
            <p:nvPr/>
          </p:nvSpPr>
          <p:spPr>
            <a:xfrm rot="5400000">
              <a:off x="7923695" y="7238999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3A7DD9F2-B3B9-A814-0827-D585389CD2C4}"/>
                </a:ext>
              </a:extLst>
            </p:cNvPr>
            <p:cNvSpPr/>
            <p:nvPr/>
          </p:nvSpPr>
          <p:spPr>
            <a:xfrm rot="5400000">
              <a:off x="10077172" y="7238999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756FC7-88EC-F1AD-8A63-DD6804363071}"/>
              </a:ext>
            </a:extLst>
          </p:cNvPr>
          <p:cNvSpPr txBox="1"/>
          <p:nvPr/>
        </p:nvSpPr>
        <p:spPr>
          <a:xfrm>
            <a:off x="15874" y="213275"/>
            <a:ext cx="6497979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000" b="1">
                <a:solidFill>
                  <a:schemeClr val="accent3"/>
                </a:solidFill>
                <a:ea typeface="+mn-lt"/>
                <a:cs typeface="+mn-lt"/>
              </a:rPr>
              <a:t>Understanding Climate Change:</a:t>
            </a:r>
            <a:r>
              <a:rPr lang="en-GB" sz="6000" b="1" i="1">
                <a:solidFill>
                  <a:schemeClr val="accent3"/>
                </a:solidFill>
                <a:ea typeface="+mn-lt"/>
                <a:cs typeface="+mn-lt"/>
              </a:rPr>
              <a:t> </a:t>
            </a:r>
            <a:endParaRPr lang="en-GB" sz="5400" b="1" i="1">
              <a:solidFill>
                <a:schemeClr val="accent3"/>
              </a:solidFill>
              <a:ea typeface="+mn-lt"/>
              <a:cs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166205-5B60-93A5-F481-7307D6C9BEEF}"/>
              </a:ext>
            </a:extLst>
          </p:cNvPr>
          <p:cNvSpPr txBox="1"/>
          <p:nvPr/>
        </p:nvSpPr>
        <p:spPr>
          <a:xfrm>
            <a:off x="17254" y="2161070"/>
            <a:ext cx="626606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i="1">
                <a:solidFill>
                  <a:schemeClr val="accent6"/>
                </a:solidFill>
                <a:ea typeface="+mn-lt"/>
                <a:cs typeface="+mn-lt"/>
              </a:rPr>
              <a:t>Impacts and Solutions</a:t>
            </a:r>
            <a:endParaRPr lang="en-US" sz="4000">
              <a:solidFill>
                <a:schemeClr val="accent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732B58-7207-4B91-C013-0746B1D4A541}"/>
              </a:ext>
            </a:extLst>
          </p:cNvPr>
          <p:cNvSpPr txBox="1"/>
          <p:nvPr/>
        </p:nvSpPr>
        <p:spPr>
          <a:xfrm>
            <a:off x="4832" y="624209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294215"/>
                </a:solidFill>
              </a:rPr>
              <a:t>By: Novák Benedek from the class 9B in KLG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842C7FB-F2C7-94D3-07CD-A72A9F14EE64}"/>
              </a:ext>
            </a:extLst>
          </p:cNvPr>
          <p:cNvGrpSpPr/>
          <p:nvPr/>
        </p:nvGrpSpPr>
        <p:grpSpPr>
          <a:xfrm>
            <a:off x="7577098" y="-1813999"/>
            <a:ext cx="6387377" cy="9710190"/>
            <a:chOff x="7577098" y="-1813999"/>
            <a:chExt cx="6387377" cy="9710190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8FB0421C-F209-BF91-BB42-5B8D4F2BA9F3}"/>
                </a:ext>
              </a:extLst>
            </p:cNvPr>
            <p:cNvSpPr/>
            <p:nvPr/>
          </p:nvSpPr>
          <p:spPr>
            <a:xfrm rot="5400000">
              <a:off x="11696319" y="-1686999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9A071347-8434-0320-EE6E-A017483FF6D6}"/>
                </a:ext>
              </a:extLst>
            </p:cNvPr>
            <p:cNvSpPr/>
            <p:nvPr/>
          </p:nvSpPr>
          <p:spPr>
            <a:xfrm rot="5400000">
              <a:off x="9574269" y="-1681477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13222323-4CDD-4D8B-587F-867BFBD1C092}"/>
                </a:ext>
              </a:extLst>
            </p:cNvPr>
            <p:cNvSpPr/>
            <p:nvPr/>
          </p:nvSpPr>
          <p:spPr>
            <a:xfrm rot="5400000">
              <a:off x="7450098" y="-1681476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0934D503-D924-5A3A-DD45-0B67E6D702C1}"/>
                </a:ext>
              </a:extLst>
            </p:cNvPr>
            <p:cNvSpPr/>
            <p:nvPr/>
          </p:nvSpPr>
          <p:spPr>
            <a:xfrm rot="5400000">
              <a:off x="10660780" y="169155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D31FB64D-8C91-CDDD-9A3E-1AED52C149F7}"/>
                </a:ext>
              </a:extLst>
            </p:cNvPr>
            <p:cNvSpPr/>
            <p:nvPr/>
          </p:nvSpPr>
          <p:spPr>
            <a:xfrm rot="5400000">
              <a:off x="8538731" y="174677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7505F122-43DC-3096-83F9-9CBA91D6D42A}"/>
                </a:ext>
              </a:extLst>
            </p:cNvPr>
            <p:cNvSpPr/>
            <p:nvPr/>
          </p:nvSpPr>
          <p:spPr>
            <a:xfrm rot="5400000">
              <a:off x="9625241" y="2005771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032EF92B-DD14-30D6-5F4A-8E0DFB5918D1}"/>
                </a:ext>
              </a:extLst>
            </p:cNvPr>
            <p:cNvSpPr/>
            <p:nvPr/>
          </p:nvSpPr>
          <p:spPr>
            <a:xfrm rot="5400000">
              <a:off x="11772346" y="2001524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75C50EB8-F4B4-6885-7DF3-C26E4D59B214}"/>
                </a:ext>
              </a:extLst>
            </p:cNvPr>
            <p:cNvSpPr/>
            <p:nvPr/>
          </p:nvSpPr>
          <p:spPr>
            <a:xfrm rot="5400000">
              <a:off x="10690087" y="3852155"/>
              <a:ext cx="2319130" cy="2065129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82417399-2CEF-9C56-E4CF-7E3CC109567D}"/>
                </a:ext>
              </a:extLst>
            </p:cNvPr>
            <p:cNvSpPr/>
            <p:nvPr/>
          </p:nvSpPr>
          <p:spPr>
            <a:xfrm rot="5400000">
              <a:off x="9632884" y="5704061"/>
              <a:ext cx="2319130" cy="2065129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34C943F0-F0F4-4249-D73E-9D43334AC5BF}"/>
                </a:ext>
              </a:extLst>
            </p:cNvPr>
            <p:cNvSpPr/>
            <p:nvPr/>
          </p:nvSpPr>
          <p:spPr>
            <a:xfrm rot="5400000">
              <a:off x="11764702" y="5698540"/>
              <a:ext cx="2319130" cy="2065129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C9C60E4-C5F4-8054-1383-47A55B46C4E7}"/>
              </a:ext>
            </a:extLst>
          </p:cNvPr>
          <p:cNvSpPr txBox="1"/>
          <p:nvPr/>
        </p:nvSpPr>
        <p:spPr>
          <a:xfrm>
            <a:off x="818689" y="1989345"/>
            <a:ext cx="64946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 u="sng">
                <a:solidFill>
                  <a:schemeClr val="accent3"/>
                </a:solidFill>
                <a:ea typeface="+mn-lt"/>
                <a:cs typeface="+mn-lt"/>
              </a:rPr>
              <a:t>Definition of climate change:</a:t>
            </a:r>
            <a:endParaRPr lang="en-US" sz="3600" b="1" u="sng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A51E7D-BE0E-17BA-8F46-24CEA3E0D0B8}"/>
              </a:ext>
            </a:extLst>
          </p:cNvPr>
          <p:cNvSpPr txBox="1"/>
          <p:nvPr/>
        </p:nvSpPr>
        <p:spPr>
          <a:xfrm>
            <a:off x="819789" y="2632050"/>
            <a:ext cx="504873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i="1">
                <a:solidFill>
                  <a:srgbClr val="4EA72E"/>
                </a:solidFill>
                <a:ea typeface="+mn-lt"/>
                <a:cs typeface="+mn-lt"/>
              </a:rPr>
              <a:t>Climate change is the long-term alteration of Earth's climate, largely due to human activities like burning fossil fuels and deforestation.</a:t>
            </a:r>
            <a:endParaRPr lang="en-US" sz="2400" i="1">
              <a:solidFill>
                <a:srgbClr val="4EA72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DAF5CC-2FE0-0F33-7C43-998600EF7A98}"/>
              </a:ext>
            </a:extLst>
          </p:cNvPr>
          <p:cNvSpPr txBox="1"/>
          <p:nvPr/>
        </p:nvSpPr>
        <p:spPr>
          <a:xfrm>
            <a:off x="816074" y="4205998"/>
            <a:ext cx="518415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 u="sng">
                <a:solidFill>
                  <a:schemeClr val="accent3"/>
                </a:solidFill>
              </a:rPr>
              <a:t>Causes </a:t>
            </a:r>
            <a:r>
              <a:rPr lang="en-GB" sz="3600" b="1" u="sng" err="1">
                <a:solidFill>
                  <a:schemeClr val="accent3"/>
                </a:solidFill>
              </a:rPr>
              <a:t>are:</a:t>
            </a:r>
            <a:r>
              <a:rPr lang="en-GB" sz="2400" i="1" err="1">
                <a:solidFill>
                  <a:schemeClr val="accent6"/>
                </a:solidFill>
                <a:ea typeface="+mn-lt"/>
                <a:cs typeface="+mn-lt"/>
              </a:rPr>
              <a:t>Greenhouse</a:t>
            </a:r>
            <a:r>
              <a:rPr lang="en-GB" sz="2400" i="1">
                <a:solidFill>
                  <a:schemeClr val="accent6"/>
                </a:solidFill>
                <a:ea typeface="+mn-lt"/>
                <a:cs typeface="+mn-lt"/>
              </a:rPr>
              <a:t> Gas Emissions, Deforestation, Industrial Processes, Agriculture, Land Use Changes, Waste Management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2D88D6-CD2F-BF4B-06D7-5A2566E1AA74}"/>
              </a:ext>
            </a:extLst>
          </p:cNvPr>
          <p:cNvSpPr txBox="1"/>
          <p:nvPr/>
        </p:nvSpPr>
        <p:spPr>
          <a:xfrm>
            <a:off x="71000" y="-1101"/>
            <a:ext cx="524412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>
                <a:solidFill>
                  <a:schemeClr val="accent3"/>
                </a:solidFill>
                <a:ea typeface="+mn-lt"/>
                <a:cs typeface="+mn-lt"/>
              </a:rPr>
              <a:t>Introduction to Climate Change</a:t>
            </a:r>
            <a:endParaRPr lang="en-US" sz="480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888087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id="{DDD46059-29FD-122E-0664-C6DBF66CAD9A}"/>
              </a:ext>
            </a:extLst>
          </p:cNvPr>
          <p:cNvSpPr/>
          <p:nvPr/>
        </p:nvSpPr>
        <p:spPr>
          <a:xfrm rot="5400000">
            <a:off x="11764703" y="-1139922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27803ADE-B1B8-04EF-DB09-3E76A5EB4614}"/>
              </a:ext>
            </a:extLst>
          </p:cNvPr>
          <p:cNvSpPr/>
          <p:nvPr/>
        </p:nvSpPr>
        <p:spPr>
          <a:xfrm rot="5400000">
            <a:off x="9632884" y="-1134401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ADDB5154-9C09-335C-FC0D-5F029C1AB57A}"/>
              </a:ext>
            </a:extLst>
          </p:cNvPr>
          <p:cNvSpPr/>
          <p:nvPr/>
        </p:nvSpPr>
        <p:spPr>
          <a:xfrm rot="5400000">
            <a:off x="10699857" y="726001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F656FAC3-DE8A-7FBA-F1EE-8AB41B00052E}"/>
              </a:ext>
            </a:extLst>
          </p:cNvPr>
          <p:cNvSpPr/>
          <p:nvPr/>
        </p:nvSpPr>
        <p:spPr>
          <a:xfrm rot="5400000">
            <a:off x="11733267" y="2607217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4FE5B16-D403-8C32-A24D-971393774F3B}"/>
              </a:ext>
            </a:extLst>
          </p:cNvPr>
          <p:cNvSpPr/>
          <p:nvPr/>
        </p:nvSpPr>
        <p:spPr>
          <a:xfrm rot="5400000">
            <a:off x="9635011" y="2601694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B5E62A9B-503A-A863-0D70-EB00D7ACDA06}"/>
              </a:ext>
            </a:extLst>
          </p:cNvPr>
          <p:cNvSpPr/>
          <p:nvPr/>
        </p:nvSpPr>
        <p:spPr>
          <a:xfrm rot="5400000">
            <a:off x="10729163" y="4467617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BAE5CE64-B7AD-2316-51D4-1934170C26E3}"/>
              </a:ext>
            </a:extLst>
          </p:cNvPr>
          <p:cNvSpPr/>
          <p:nvPr/>
        </p:nvSpPr>
        <p:spPr>
          <a:xfrm rot="5400000">
            <a:off x="9632882" y="6329291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74637E4-BF85-842F-F7EE-FC64876172B5}"/>
              </a:ext>
            </a:extLst>
          </p:cNvPr>
          <p:cNvSpPr/>
          <p:nvPr/>
        </p:nvSpPr>
        <p:spPr>
          <a:xfrm rot="5400000">
            <a:off x="11764702" y="6323770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8AFCE31D-7AEA-4F4D-2D10-6AE9B322DD18}"/>
              </a:ext>
            </a:extLst>
          </p:cNvPr>
          <p:cNvSpPr/>
          <p:nvPr/>
        </p:nvSpPr>
        <p:spPr>
          <a:xfrm rot="5400000">
            <a:off x="8607113" y="4473138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9A3BE552-93FD-6FC9-AC13-43B891EA7FFD}"/>
              </a:ext>
            </a:extLst>
          </p:cNvPr>
          <p:cNvSpPr/>
          <p:nvPr/>
        </p:nvSpPr>
        <p:spPr>
          <a:xfrm rot="5400000">
            <a:off x="7524856" y="6323769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1B9FD5-F812-AC8E-8B86-A0F079D2B6BA}"/>
              </a:ext>
            </a:extLst>
          </p:cNvPr>
          <p:cNvSpPr txBox="1"/>
          <p:nvPr/>
        </p:nvSpPr>
        <p:spPr>
          <a:xfrm>
            <a:off x="78292" y="79391"/>
            <a:ext cx="7531663" cy="15598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 dirty="0">
                <a:solidFill>
                  <a:srgbClr val="196B24"/>
                </a:solidFill>
                <a:ea typeface="+mn-lt"/>
                <a:cs typeface="+mn-lt"/>
              </a:rPr>
              <a:t>Evidence of Climate Change</a:t>
            </a:r>
            <a:endParaRPr lang="en-US" sz="4800" dirty="0">
              <a:solidFill>
                <a:srgbClr val="196B2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71720-884A-8F29-132A-7D8E3CD735CC}"/>
              </a:ext>
            </a:extLst>
          </p:cNvPr>
          <p:cNvSpPr txBox="1"/>
          <p:nvPr/>
        </p:nvSpPr>
        <p:spPr>
          <a:xfrm>
            <a:off x="340821" y="1719109"/>
            <a:ext cx="2743199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rgbClr val="4EA72E"/>
                </a:solidFill>
                <a:ea typeface="+mn-lt"/>
                <a:cs typeface="+mn-lt"/>
              </a:rPr>
              <a:t>Temperature rise</a:t>
            </a:r>
            <a:endParaRPr lang="en-US" sz="2400" i="1" u="sng">
              <a:solidFill>
                <a:srgbClr val="4EA72E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400" i="1" u="sng" dirty="0">
              <a:solidFill>
                <a:srgbClr val="4EA72E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rgbClr val="4EA72E"/>
                </a:solidFill>
                <a:ea typeface="+mn-lt"/>
                <a:cs typeface="+mn-lt"/>
              </a:rPr>
              <a:t>Melting ice caps</a:t>
            </a:r>
            <a:endParaRPr lang="en-GB" sz="2400" i="1" u="sng">
              <a:solidFill>
                <a:srgbClr val="4EA72E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400" i="1" u="sng" dirty="0">
              <a:solidFill>
                <a:srgbClr val="4EA72E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rgbClr val="4EA72E"/>
                </a:solidFill>
                <a:ea typeface="+mn-lt"/>
                <a:cs typeface="+mn-lt"/>
              </a:rPr>
              <a:t>Extreme weather events</a:t>
            </a:r>
            <a:endParaRPr lang="en-GB" sz="2400" i="1" u="sng">
              <a:solidFill>
                <a:srgbClr val="4EA72E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400" i="1" u="sng" dirty="0">
              <a:solidFill>
                <a:srgbClr val="4EA72E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rgbClr val="4EA72E"/>
                </a:solidFill>
                <a:ea typeface="+mn-lt"/>
                <a:cs typeface="+mn-lt"/>
              </a:rPr>
              <a:t>Rising sea levels</a:t>
            </a:r>
            <a:endParaRPr lang="en-GB" sz="2400" i="1" u="sng">
              <a:solidFill>
                <a:srgbClr val="4EA72E"/>
              </a:solidFill>
            </a:endParaRPr>
          </a:p>
          <a:p>
            <a:pPr marL="285750" indent="-285750" algn="l">
              <a:buFont typeface="Arial"/>
              <a:buChar char="•"/>
            </a:pPr>
            <a:endParaRPr lang="en-GB" sz="2000" b="1" i="1" u="sng" dirty="0">
              <a:solidFill>
                <a:schemeClr val="accent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chemeClr val="accent6"/>
                </a:solidFill>
                <a:ea typeface="+mn-lt"/>
                <a:cs typeface="+mn-lt"/>
              </a:rPr>
              <a:t>Ocean Acidification</a:t>
            </a:r>
            <a:endParaRPr lang="en-GB" sz="2400" u="sng">
              <a:solidFill>
                <a:schemeClr val="accent6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GB" sz="2400" i="1" u="sng" dirty="0">
              <a:solidFill>
                <a:schemeClr val="accent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2400" i="1" u="sng" dirty="0">
                <a:solidFill>
                  <a:schemeClr val="accent6"/>
                </a:solidFill>
                <a:ea typeface="+mn-lt"/>
                <a:cs typeface="+mn-lt"/>
              </a:rPr>
              <a:t>Glacial Retreat</a:t>
            </a:r>
          </a:p>
          <a:p>
            <a:endParaRPr lang="en-GB" dirty="0">
              <a:solidFill>
                <a:srgbClr val="4EA72E"/>
              </a:solidFill>
            </a:endParaRPr>
          </a:p>
        </p:txBody>
      </p:sp>
      <p:pic>
        <p:nvPicPr>
          <p:cNvPr id="4" name="Picture 3" descr="Is Global Warming the Same as Climate Change - Unite for Change">
            <a:extLst>
              <a:ext uri="{FF2B5EF4-FFF2-40B4-BE49-F238E27FC236}">
                <a16:creationId xmlns:a16="http://schemas.microsoft.com/office/drawing/2014/main" id="{4473EC15-5628-8BFD-26A2-D3AE80DFE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25" y="1000701"/>
            <a:ext cx="5625122" cy="302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3890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id="{B6D4847C-2855-690E-3F50-B9A723EECB32}"/>
              </a:ext>
            </a:extLst>
          </p:cNvPr>
          <p:cNvSpPr/>
          <p:nvPr/>
        </p:nvSpPr>
        <p:spPr>
          <a:xfrm rot="5400000">
            <a:off x="11774471" y="-651460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284E2F1-E4A9-18C0-59BF-789E62DFF2C5}"/>
              </a:ext>
            </a:extLst>
          </p:cNvPr>
          <p:cNvSpPr/>
          <p:nvPr/>
        </p:nvSpPr>
        <p:spPr>
          <a:xfrm rot="5400000">
            <a:off x="9632882" y="-645940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1CC51EEA-B204-D18F-8DAB-8AA049704AF4}"/>
              </a:ext>
            </a:extLst>
          </p:cNvPr>
          <p:cNvSpPr/>
          <p:nvPr/>
        </p:nvSpPr>
        <p:spPr>
          <a:xfrm rot="5400000">
            <a:off x="7524856" y="-661228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9B7EA3E-A5C5-CDFC-AC07-9BA131199A27}"/>
              </a:ext>
            </a:extLst>
          </p:cNvPr>
          <p:cNvSpPr/>
          <p:nvPr/>
        </p:nvSpPr>
        <p:spPr>
          <a:xfrm rot="5400000">
            <a:off x="10738932" y="1165617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0507B8E2-8535-26EE-86BF-1AAB6A340FD3}"/>
              </a:ext>
            </a:extLst>
          </p:cNvPr>
          <p:cNvSpPr/>
          <p:nvPr/>
        </p:nvSpPr>
        <p:spPr>
          <a:xfrm rot="5400000">
            <a:off x="11772343" y="3027291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0B1CC81-9D4D-3A03-3DFF-1DCA55F63C31}"/>
              </a:ext>
            </a:extLst>
          </p:cNvPr>
          <p:cNvSpPr/>
          <p:nvPr/>
        </p:nvSpPr>
        <p:spPr>
          <a:xfrm rot="5400000">
            <a:off x="10699855" y="4848617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CB93DA23-39CF-746D-B18E-C66BD18B7951}"/>
              </a:ext>
            </a:extLst>
          </p:cNvPr>
          <p:cNvSpPr/>
          <p:nvPr/>
        </p:nvSpPr>
        <p:spPr>
          <a:xfrm rot="5400000">
            <a:off x="9625239" y="6695001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5CBFEA-0A03-0D26-876D-EEA7662A6D11}"/>
              </a:ext>
            </a:extLst>
          </p:cNvPr>
          <p:cNvSpPr txBox="1"/>
          <p:nvPr/>
        </p:nvSpPr>
        <p:spPr>
          <a:xfrm>
            <a:off x="21051" y="50909"/>
            <a:ext cx="718819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b="1" dirty="0">
                <a:solidFill>
                  <a:schemeClr val="accent3"/>
                </a:solidFill>
                <a:ea typeface="+mn-lt"/>
                <a:cs typeface="+mn-lt"/>
              </a:rPr>
              <a:t>Impacts of Climate Change</a:t>
            </a:r>
            <a:endParaRPr lang="en-US" sz="4400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10A456-59AE-D602-B2CB-CCE9917EBAD7}"/>
              </a:ext>
            </a:extLst>
          </p:cNvPr>
          <p:cNvSpPr txBox="1"/>
          <p:nvPr/>
        </p:nvSpPr>
        <p:spPr>
          <a:xfrm>
            <a:off x="93426" y="1711540"/>
            <a:ext cx="286042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solidFill>
                  <a:srgbClr val="4EA72E"/>
                </a:solidFill>
                <a:ea typeface="+mn-lt"/>
                <a:cs typeface="+mn-lt"/>
              </a:rPr>
              <a:t>Environmental impacts </a:t>
            </a:r>
            <a:endParaRPr lang="en-US" sz="2400">
              <a:solidFill>
                <a:srgbClr val="4EA72E"/>
              </a:solidFill>
              <a:ea typeface="+mn-lt"/>
              <a:cs typeface="+mn-lt"/>
            </a:endParaRPr>
          </a:p>
          <a:p>
            <a:r>
              <a:rPr lang="en-GB" sz="2400" dirty="0">
                <a:solidFill>
                  <a:srgbClr val="4EA72E"/>
                </a:solidFill>
                <a:ea typeface="+mn-lt"/>
                <a:cs typeface="+mn-lt"/>
              </a:rPr>
              <a:t>(loss of biodiversity, habitat destruction)</a:t>
            </a:r>
            <a:endParaRPr lang="en-US" sz="2400">
              <a:solidFill>
                <a:srgbClr val="4EA72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EAD87F-0E3B-BEEF-5003-9122BB41A9CC}"/>
              </a:ext>
            </a:extLst>
          </p:cNvPr>
          <p:cNvSpPr txBox="1"/>
          <p:nvPr/>
        </p:nvSpPr>
        <p:spPr>
          <a:xfrm>
            <a:off x="3544304" y="1724475"/>
            <a:ext cx="274319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solidFill>
                  <a:srgbClr val="4EA72E"/>
                </a:solidFill>
                <a:ea typeface="+mn-lt"/>
                <a:cs typeface="+mn-lt"/>
              </a:rPr>
              <a:t>Economic impacts (agricultural losses, property damage)</a:t>
            </a:r>
            <a:endParaRPr lang="en-US" sz="2400" dirty="0">
              <a:solidFill>
                <a:srgbClr val="4EA72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4FD76-872A-440F-8CC8-FB329DCC3399}"/>
              </a:ext>
            </a:extLst>
          </p:cNvPr>
          <p:cNvSpPr txBox="1"/>
          <p:nvPr/>
        </p:nvSpPr>
        <p:spPr>
          <a:xfrm>
            <a:off x="6888683" y="1866474"/>
            <a:ext cx="274319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solidFill>
                  <a:srgbClr val="4EA72E"/>
                </a:solidFill>
                <a:ea typeface="+mn-lt"/>
                <a:cs typeface="+mn-lt"/>
              </a:rPr>
              <a:t>Social impacts (displacement, health effects)</a:t>
            </a:r>
            <a:endParaRPr lang="en-US" sz="2400" dirty="0">
              <a:solidFill>
                <a:srgbClr val="4EA72E"/>
              </a:solidFill>
            </a:endParaRPr>
          </a:p>
        </p:txBody>
      </p:sp>
      <p:pic>
        <p:nvPicPr>
          <p:cNvPr id="16" name="Picture 15" descr="Wildlife populations plummeted nearly 60 percent since 1970, says WWF">
            <a:extLst>
              <a:ext uri="{FF2B5EF4-FFF2-40B4-BE49-F238E27FC236}">
                <a16:creationId xmlns:a16="http://schemas.microsoft.com/office/drawing/2014/main" id="{7C41C17A-D6E5-654B-545A-8AA617F6E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5" y="3429595"/>
            <a:ext cx="2997199" cy="20601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Picture 16" descr="How Climate Change Impacts the Economy – State of the Planet">
            <a:extLst>
              <a:ext uri="{FF2B5EF4-FFF2-40B4-BE49-F238E27FC236}">
                <a16:creationId xmlns:a16="http://schemas.microsoft.com/office/drawing/2014/main" id="{885D8543-FF5B-D976-344D-1E67D6CCA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478" y="3404078"/>
            <a:ext cx="2743200" cy="2081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Picture 17" descr="Is Smog Dangerous: Discover 12 reasons - Airly WP | Air Quality Monitoring.  Monitor in UK &amp; Europe. Airly Data Platform and Monitors">
            <a:extLst>
              <a:ext uri="{FF2B5EF4-FFF2-40B4-BE49-F238E27FC236}">
                <a16:creationId xmlns:a16="http://schemas.microsoft.com/office/drawing/2014/main" id="{D77FE375-10B0-E515-4A70-EE5211760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169" y="3432462"/>
            <a:ext cx="2752968" cy="2054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99215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id="{46B75146-5A4F-698B-669D-F5D688E760E8}"/>
              </a:ext>
            </a:extLst>
          </p:cNvPr>
          <p:cNvSpPr/>
          <p:nvPr/>
        </p:nvSpPr>
        <p:spPr>
          <a:xfrm rot="5400000">
            <a:off x="10787778" y="-1970306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73305980-7038-3342-EBCC-C743D3684B8D}"/>
              </a:ext>
            </a:extLst>
          </p:cNvPr>
          <p:cNvSpPr/>
          <p:nvPr/>
        </p:nvSpPr>
        <p:spPr>
          <a:xfrm rot="5400000">
            <a:off x="9635008" y="-162998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40599712-970B-E68E-990D-A2DB99FE5146}"/>
              </a:ext>
            </a:extLst>
          </p:cNvPr>
          <p:cNvSpPr/>
          <p:nvPr/>
        </p:nvSpPr>
        <p:spPr>
          <a:xfrm rot="5400000">
            <a:off x="11782112" y="-98863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F6B2E25C-BAFD-1C40-60DB-51980221B527}"/>
              </a:ext>
            </a:extLst>
          </p:cNvPr>
          <p:cNvSpPr/>
          <p:nvPr/>
        </p:nvSpPr>
        <p:spPr>
          <a:xfrm rot="5400000">
            <a:off x="10670547" y="1702925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24EB386-2A39-564C-F1A0-AA1C17C91C1E}"/>
              </a:ext>
            </a:extLst>
          </p:cNvPr>
          <p:cNvSpPr/>
          <p:nvPr/>
        </p:nvSpPr>
        <p:spPr>
          <a:xfrm rot="5400000">
            <a:off x="11706084" y="3559079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31F93A1-903A-49FA-AA67-EBDD78554E90}"/>
              </a:ext>
            </a:extLst>
          </p:cNvPr>
          <p:cNvSpPr/>
          <p:nvPr/>
        </p:nvSpPr>
        <p:spPr>
          <a:xfrm rot="5400000">
            <a:off x="9593804" y="3564598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9E02C79-E34E-0DE7-131B-0842CEADB3BB}"/>
              </a:ext>
            </a:extLst>
          </p:cNvPr>
          <p:cNvSpPr/>
          <p:nvPr/>
        </p:nvSpPr>
        <p:spPr>
          <a:xfrm rot="5400000">
            <a:off x="10670546" y="5395694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7460D-135E-34DD-D22B-6BF29C6263B2}"/>
              </a:ext>
            </a:extLst>
          </p:cNvPr>
          <p:cNvSpPr txBox="1"/>
          <p:nvPr/>
        </p:nvSpPr>
        <p:spPr>
          <a:xfrm>
            <a:off x="231296" y="303672"/>
            <a:ext cx="840935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 dirty="0">
                <a:solidFill>
                  <a:srgbClr val="196B24"/>
                </a:solidFill>
                <a:ea typeface="+mn-lt"/>
                <a:cs typeface="+mn-lt"/>
              </a:rPr>
              <a:t>Solutions to Climate Change</a:t>
            </a:r>
            <a:endParaRPr lang="en-US" sz="4800" b="1" dirty="0">
              <a:solidFill>
                <a:srgbClr val="196B24"/>
              </a:solidFill>
              <a:ea typeface="+mn-lt"/>
              <a:cs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934466-473C-9A76-A493-C1AF923D5E23}"/>
              </a:ext>
            </a:extLst>
          </p:cNvPr>
          <p:cNvSpPr txBox="1"/>
          <p:nvPr/>
        </p:nvSpPr>
        <p:spPr>
          <a:xfrm>
            <a:off x="562487" y="1272752"/>
            <a:ext cx="4062045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800" i="1" dirty="0">
                <a:solidFill>
                  <a:schemeClr val="accent6"/>
                </a:solidFill>
                <a:ea typeface="+mn-lt"/>
                <a:cs typeface="+mn-lt"/>
              </a:rPr>
              <a:t>Renewable energy adoption</a:t>
            </a:r>
            <a:endParaRPr lang="en-US" sz="2800" i="1">
              <a:solidFill>
                <a:schemeClr val="accent6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800" i="1" dirty="0">
              <a:solidFill>
                <a:schemeClr val="accent6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800" i="1" dirty="0">
                <a:solidFill>
                  <a:schemeClr val="accent6"/>
                </a:solidFill>
                <a:ea typeface="+mn-lt"/>
                <a:cs typeface="+mn-lt"/>
              </a:rPr>
              <a:t>Energy efficiency measures</a:t>
            </a:r>
            <a:endParaRPr lang="en-GB" sz="2800" i="1">
              <a:solidFill>
                <a:schemeClr val="accent6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800" i="1" dirty="0">
              <a:solidFill>
                <a:schemeClr val="accent6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800" i="1" dirty="0">
                <a:solidFill>
                  <a:schemeClr val="accent6"/>
                </a:solidFill>
                <a:ea typeface="+mn-lt"/>
                <a:cs typeface="+mn-lt"/>
              </a:rPr>
              <a:t>Reforestation and afforestation</a:t>
            </a:r>
            <a:endParaRPr lang="en-GB" sz="2800" i="1">
              <a:solidFill>
                <a:schemeClr val="accent6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GB" sz="2800" i="1" dirty="0">
              <a:solidFill>
                <a:schemeClr val="accent6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800" i="1" dirty="0">
                <a:solidFill>
                  <a:schemeClr val="accent6"/>
                </a:solidFill>
                <a:ea typeface="+mn-lt"/>
                <a:cs typeface="+mn-lt"/>
              </a:rPr>
              <a:t>Sustainable agriculture practices</a:t>
            </a:r>
            <a:endParaRPr lang="en-GB" sz="2800" i="1" dirty="0">
              <a:solidFill>
                <a:schemeClr val="accent6"/>
              </a:solidFill>
            </a:endParaRPr>
          </a:p>
          <a:p>
            <a:pPr algn="l"/>
            <a:endParaRPr lang="en-GB" dirty="0"/>
          </a:p>
        </p:txBody>
      </p:sp>
      <p:pic>
        <p:nvPicPr>
          <p:cNvPr id="15" name="Picture 14" descr="How Do Wind Turbines Work? (2024) | Today's Homeowner">
            <a:extLst>
              <a:ext uri="{FF2B5EF4-FFF2-40B4-BE49-F238E27FC236}">
                <a16:creationId xmlns:a16="http://schemas.microsoft.com/office/drawing/2014/main" id="{C716896D-F0B9-EF0F-BE52-6EF20C03D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034" y="1371492"/>
            <a:ext cx="2078893" cy="20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Picture 15" descr="Maximising Energy Efficiency with an EPC: What You Need to Know - UK  Building Compliance">
            <a:extLst>
              <a:ext uri="{FF2B5EF4-FFF2-40B4-BE49-F238E27FC236}">
                <a16:creationId xmlns:a16="http://schemas.microsoft.com/office/drawing/2014/main" id="{86CAA332-07AD-53AE-977A-537C496BF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808" y="1369437"/>
            <a:ext cx="2238777" cy="2015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Picture 16" descr="The Most Beautiful Forests in the World | Condé Nast Traveler">
            <a:extLst>
              <a:ext uri="{FF2B5EF4-FFF2-40B4-BE49-F238E27FC236}">
                <a16:creationId xmlns:a16="http://schemas.microsoft.com/office/drawing/2014/main" id="{0F69EBD6-452E-6A74-CEF2-A8BAC0FBD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537533"/>
            <a:ext cx="2034861" cy="19830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Picture 17" descr="Top 5 What Are Sustainable Agriculture">
            <a:extLst>
              <a:ext uri="{FF2B5EF4-FFF2-40B4-BE49-F238E27FC236}">
                <a16:creationId xmlns:a16="http://schemas.microsoft.com/office/drawing/2014/main" id="{0E690091-78E4-F716-7759-A452BA91A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3808" y="3539816"/>
            <a:ext cx="2238775" cy="19785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89735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id="{A1BB3E15-6C37-079E-EE78-689EECB22419}"/>
              </a:ext>
            </a:extLst>
          </p:cNvPr>
          <p:cNvSpPr/>
          <p:nvPr/>
        </p:nvSpPr>
        <p:spPr>
          <a:xfrm rot="5400000">
            <a:off x="10670548" y="-1384152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055933A5-8D50-3B6B-E2E8-00C3A1E6D7ED}"/>
              </a:ext>
            </a:extLst>
          </p:cNvPr>
          <p:cNvSpPr/>
          <p:nvPr/>
        </p:nvSpPr>
        <p:spPr>
          <a:xfrm rot="5400000">
            <a:off x="11713727" y="487291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FD95D818-8D0F-764A-5D68-43F2EFBECC8E}"/>
              </a:ext>
            </a:extLst>
          </p:cNvPr>
          <p:cNvSpPr/>
          <p:nvPr/>
        </p:nvSpPr>
        <p:spPr>
          <a:xfrm rot="5400000">
            <a:off x="9605699" y="481771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C954D354-C34D-2975-4431-AB5918B60304}"/>
              </a:ext>
            </a:extLst>
          </p:cNvPr>
          <p:cNvSpPr/>
          <p:nvPr/>
        </p:nvSpPr>
        <p:spPr>
          <a:xfrm rot="5400000">
            <a:off x="8570163" y="2347695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25173D44-D1D2-7301-C4A0-3CBC042218A2}"/>
              </a:ext>
            </a:extLst>
          </p:cNvPr>
          <p:cNvSpPr/>
          <p:nvPr/>
        </p:nvSpPr>
        <p:spPr>
          <a:xfrm rot="5400000">
            <a:off x="10687957" y="2343444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786B772-A3BC-4CB3-CA6F-70F79A73AEE4}"/>
              </a:ext>
            </a:extLst>
          </p:cNvPr>
          <p:cNvSpPr/>
          <p:nvPr/>
        </p:nvSpPr>
        <p:spPr>
          <a:xfrm rot="5400000">
            <a:off x="11715852" y="4184309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EC17406-DD90-FF49-0F80-BE5C26A467F3}"/>
              </a:ext>
            </a:extLst>
          </p:cNvPr>
          <p:cNvSpPr/>
          <p:nvPr/>
        </p:nvSpPr>
        <p:spPr>
          <a:xfrm rot="5400000">
            <a:off x="9605701" y="4184310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017E6D5-DB3D-B610-9ACC-B6BEF1AFBA73}"/>
              </a:ext>
            </a:extLst>
          </p:cNvPr>
          <p:cNvSpPr/>
          <p:nvPr/>
        </p:nvSpPr>
        <p:spPr>
          <a:xfrm rot="5400000">
            <a:off x="10687957" y="6036213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CEE0AA-E1BA-1780-85AA-685898D9BAF3}"/>
              </a:ext>
            </a:extLst>
          </p:cNvPr>
          <p:cNvSpPr txBox="1"/>
          <p:nvPr/>
        </p:nvSpPr>
        <p:spPr>
          <a:xfrm>
            <a:off x="354307" y="269410"/>
            <a:ext cx="522458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 dirty="0">
                <a:solidFill>
                  <a:schemeClr val="accent3"/>
                </a:solidFill>
              </a:rPr>
              <a:t>What can you do?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2E6D61-7EBD-82AD-F9FA-78E53C22B047}"/>
              </a:ext>
            </a:extLst>
          </p:cNvPr>
          <p:cNvSpPr txBox="1"/>
          <p:nvPr/>
        </p:nvSpPr>
        <p:spPr>
          <a:xfrm>
            <a:off x="358434" y="1630635"/>
            <a:ext cx="2616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GB" sz="3200" dirty="0">
                <a:solidFill>
                  <a:srgbClr val="4EA72E"/>
                </a:solidFill>
                <a:ea typeface="+mn-lt"/>
                <a:cs typeface="+mn-lt"/>
              </a:rPr>
              <a:t>Reduce</a:t>
            </a:r>
            <a:endParaRPr lang="en-US" sz="3200" dirty="0">
              <a:solidFill>
                <a:srgbClr val="4EA72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99085F-91A6-832C-B298-B060EE839D6C}"/>
              </a:ext>
            </a:extLst>
          </p:cNvPr>
          <p:cNvSpPr txBox="1"/>
          <p:nvPr/>
        </p:nvSpPr>
        <p:spPr>
          <a:xfrm>
            <a:off x="2165742" y="1631875"/>
            <a:ext cx="274319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chemeClr val="accent6"/>
                </a:solidFill>
              </a:rPr>
              <a:t>,</a:t>
            </a:r>
            <a:r>
              <a:rPr lang="en-GB" sz="3200" dirty="0">
                <a:solidFill>
                  <a:schemeClr val="accent6"/>
                </a:solidFill>
                <a:ea typeface="+mn-lt"/>
                <a:cs typeface="+mn-lt"/>
              </a:rPr>
              <a:t> reuse</a:t>
            </a:r>
            <a:endParaRPr lang="en-GB" sz="1200" dirty="0">
              <a:solidFill>
                <a:schemeClr val="accent6"/>
              </a:solidFill>
              <a:ea typeface="+mn-lt"/>
              <a:cs typeface="+mn-lt"/>
            </a:endParaRPr>
          </a:p>
          <a:p>
            <a:pPr algn="l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DA769B-20EB-9B9E-DDB6-C29A3201C5EF}"/>
              </a:ext>
            </a:extLst>
          </p:cNvPr>
          <p:cNvSpPr txBox="1"/>
          <p:nvPr/>
        </p:nvSpPr>
        <p:spPr>
          <a:xfrm>
            <a:off x="3356212" y="1629397"/>
            <a:ext cx="274319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solidFill>
                  <a:schemeClr val="accent6"/>
                </a:solidFill>
                <a:ea typeface="+mn-lt"/>
                <a:cs typeface="+mn-lt"/>
              </a:rPr>
              <a:t>, recycle</a:t>
            </a:r>
          </a:p>
          <a:p>
            <a:pPr algn="l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B9BA62-5394-28E4-7B84-F02A45A3A3B4}"/>
              </a:ext>
            </a:extLst>
          </p:cNvPr>
          <p:cNvSpPr txBox="1"/>
          <p:nvPr/>
        </p:nvSpPr>
        <p:spPr>
          <a:xfrm>
            <a:off x="358571" y="2252839"/>
            <a:ext cx="60158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GB" sz="3200" dirty="0">
                <a:solidFill>
                  <a:srgbClr val="4EA72E"/>
                </a:solidFill>
                <a:ea typeface="+mn-lt"/>
                <a:cs typeface="+mn-lt"/>
              </a:rPr>
              <a:t>Energy conservation at home</a:t>
            </a:r>
            <a:endParaRPr lang="en-US" sz="3200" dirty="0">
              <a:solidFill>
                <a:srgbClr val="4EA72E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EA837E-8715-5173-439F-DDDFF0F2E1F0}"/>
              </a:ext>
            </a:extLst>
          </p:cNvPr>
          <p:cNvSpPr txBox="1"/>
          <p:nvPr/>
        </p:nvSpPr>
        <p:spPr>
          <a:xfrm>
            <a:off x="358296" y="2928843"/>
            <a:ext cx="6455506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GB" sz="3200" dirty="0">
                <a:solidFill>
                  <a:srgbClr val="4EA72E"/>
                </a:solidFill>
                <a:ea typeface="+mn-lt"/>
                <a:cs typeface="+mn-lt"/>
              </a:rPr>
              <a:t>Encouraging and informing others</a:t>
            </a:r>
            <a:endParaRPr lang="en-GB" sz="3200" dirty="0">
              <a:solidFill>
                <a:srgbClr val="4EA72E"/>
              </a:solidFill>
            </a:endParaRPr>
          </a:p>
        </p:txBody>
      </p:sp>
      <p:pic>
        <p:nvPicPr>
          <p:cNvPr id="22" name="Graphic 21" descr="Recycling symbol - Wikipedia">
            <a:extLst>
              <a:ext uri="{FF2B5EF4-FFF2-40B4-BE49-F238E27FC236}">
                <a16:creationId xmlns:a16="http://schemas.microsoft.com/office/drawing/2014/main" id="{5750FF46-11A5-D379-299A-13AE497D0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39862" y="3668840"/>
            <a:ext cx="2743199" cy="258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03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1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5A670D-E1B9-8681-DDDC-6075979726E7}"/>
              </a:ext>
            </a:extLst>
          </p:cNvPr>
          <p:cNvSpPr txBox="1"/>
          <p:nvPr/>
        </p:nvSpPr>
        <p:spPr>
          <a:xfrm>
            <a:off x="2147412" y="1775864"/>
            <a:ext cx="729956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600" b="1" dirty="0">
                <a:solidFill>
                  <a:srgbClr val="4EA72E"/>
                </a:solidFill>
                <a:latin typeface="Gill Sans MT"/>
              </a:rPr>
              <a:t>Take action today!</a:t>
            </a:r>
            <a:endParaRPr lang="en-US" b="1">
              <a:latin typeface="Gill Sans 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06DB55-31A2-85FD-D5BB-6072663738F6}"/>
              </a:ext>
            </a:extLst>
          </p:cNvPr>
          <p:cNvSpPr txBox="1"/>
          <p:nvPr/>
        </p:nvSpPr>
        <p:spPr>
          <a:xfrm>
            <a:off x="3440825" y="4591537"/>
            <a:ext cx="471658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i="1" dirty="0">
                <a:solidFill>
                  <a:schemeClr val="accent3"/>
                </a:solidFill>
              </a:rPr>
              <a:t>Thank you for your attention</a:t>
            </a: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D489479E-629C-0A50-3E40-76C65D4FC8D5}"/>
              </a:ext>
            </a:extLst>
          </p:cNvPr>
          <p:cNvSpPr/>
          <p:nvPr/>
        </p:nvSpPr>
        <p:spPr>
          <a:xfrm rot="5400000">
            <a:off x="10563084" y="-778459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2E95FA1-C79A-AB56-BC5E-3A7DC313747F}"/>
              </a:ext>
            </a:extLst>
          </p:cNvPr>
          <p:cNvSpPr/>
          <p:nvPr/>
        </p:nvSpPr>
        <p:spPr>
          <a:xfrm rot="5400000">
            <a:off x="11655112" y="1092983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8F2BD0E-7818-AD91-42D9-2E6308F74C9B}"/>
              </a:ext>
            </a:extLst>
          </p:cNvPr>
          <p:cNvSpPr/>
          <p:nvPr/>
        </p:nvSpPr>
        <p:spPr>
          <a:xfrm rot="5400000">
            <a:off x="9527548" y="1087464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1371D253-447D-2BA6-E26C-90CADA7C041F}"/>
              </a:ext>
            </a:extLst>
          </p:cNvPr>
          <p:cNvSpPr/>
          <p:nvPr/>
        </p:nvSpPr>
        <p:spPr>
          <a:xfrm rot="5400000">
            <a:off x="8421496" y="-772941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9158BEBD-0607-9750-9FBD-923ECCED2EBF}"/>
              </a:ext>
            </a:extLst>
          </p:cNvPr>
          <p:cNvSpPr/>
          <p:nvPr/>
        </p:nvSpPr>
        <p:spPr>
          <a:xfrm rot="5400000">
            <a:off x="-476145" y="4985387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F8106B7-A6EA-5DED-6A17-E1F17E2CBCDB}"/>
              </a:ext>
            </a:extLst>
          </p:cNvPr>
          <p:cNvSpPr/>
          <p:nvPr/>
        </p:nvSpPr>
        <p:spPr>
          <a:xfrm rot="5400000">
            <a:off x="1663314" y="4985388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A636F59E-8B67-7671-EEA5-7FB9406642F7}"/>
              </a:ext>
            </a:extLst>
          </p:cNvPr>
          <p:cNvSpPr/>
          <p:nvPr/>
        </p:nvSpPr>
        <p:spPr>
          <a:xfrm rot="5400000">
            <a:off x="635419" y="3134752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1A4645BB-712B-D556-489E-2803B0113734}"/>
              </a:ext>
            </a:extLst>
          </p:cNvPr>
          <p:cNvSpPr/>
          <p:nvPr/>
        </p:nvSpPr>
        <p:spPr>
          <a:xfrm rot="5400000">
            <a:off x="-1560532" y="3139003"/>
            <a:ext cx="2319130" cy="206512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4AA81D85-D3CB-BF3E-2E38-82FB9D91A0AC}"/>
              </a:ext>
            </a:extLst>
          </p:cNvPr>
          <p:cNvSpPr/>
          <p:nvPr/>
        </p:nvSpPr>
        <p:spPr>
          <a:xfrm rot="5400000">
            <a:off x="-476145" y="1292617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A92543D9-5FDA-431F-C185-40A9EA2C4417}"/>
              </a:ext>
            </a:extLst>
          </p:cNvPr>
          <p:cNvSpPr/>
          <p:nvPr/>
        </p:nvSpPr>
        <p:spPr>
          <a:xfrm rot="5400000">
            <a:off x="-1552888" y="-567787"/>
            <a:ext cx="2319130" cy="206512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D0499597-83ED-6AC4-9ABD-614938A25363}"/>
              </a:ext>
            </a:extLst>
          </p:cNvPr>
          <p:cNvSpPr/>
          <p:nvPr/>
        </p:nvSpPr>
        <p:spPr>
          <a:xfrm rot="5400000">
            <a:off x="3802779" y="6294463"/>
            <a:ext cx="2319130" cy="206512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75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136</Words>
  <Application>Microsoft Office PowerPoint</Application>
  <PresentationFormat>Szélesvásznú</PresentationFormat>
  <Paragraphs>40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Gill Sans MT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Péter</dc:creator>
  <cp:lastModifiedBy>Péter</cp:lastModifiedBy>
  <cp:revision>404</cp:revision>
  <dcterms:created xsi:type="dcterms:W3CDTF">2013-07-15T20:26:40Z</dcterms:created>
  <dcterms:modified xsi:type="dcterms:W3CDTF">2024-04-01T04:36:34Z</dcterms:modified>
</cp:coreProperties>
</file>